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68" r:id="rId2"/>
    <p:sldId id="276" r:id="rId3"/>
    <p:sldId id="287" r:id="rId4"/>
    <p:sldId id="280" r:id="rId5"/>
    <p:sldId id="260" r:id="rId6"/>
    <p:sldId id="259" r:id="rId7"/>
    <p:sldId id="261" r:id="rId8"/>
    <p:sldId id="288" r:id="rId9"/>
    <p:sldId id="262" r:id="rId10"/>
    <p:sldId id="266" r:id="rId11"/>
    <p:sldId id="282" r:id="rId12"/>
    <p:sldId id="283" r:id="rId13"/>
    <p:sldId id="284" r:id="rId14"/>
    <p:sldId id="285" r:id="rId15"/>
    <p:sldId id="286" r:id="rId16"/>
    <p:sldId id="292" r:id="rId17"/>
    <p:sldId id="293" r:id="rId18"/>
    <p:sldId id="291" r:id="rId19"/>
  </p:sldIdLst>
  <p:sldSz cx="9144000" cy="6858000" type="screen4x3"/>
  <p:notesSz cx="6815138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71" autoAdjust="0"/>
  </p:normalViewPr>
  <p:slideViewPr>
    <p:cSldViewPr>
      <p:cViewPr>
        <p:scale>
          <a:sx n="60" d="100"/>
          <a:sy n="60" d="100"/>
        </p:scale>
        <p:origin x="-1434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vbulatova\AppData\Local\Microsoft\Windows\Temporary%20Internet%20Files\Low\Content.IE5\N7N55EMC\&#1050;&#1085;&#1080;&#1075;&#1072;1(1)%5b1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4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4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vbulatova\AppData\Local\Microsoft\Windows\Temporary%20Internet%20Files\Content.Outlook\EBXDOZQ2\&#1048;&#1085;&#1074;&#1077;&#1089;&#1090;&#1080;&#1094;&#1080;&#1080;%20&#1080;%20&#1095;&#1080;&#1089;&#1083;%20&#1088;&#1072;&#1073;%20201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Лист1!$B$5</c:f>
              <c:strCache>
                <c:ptCount val="1"/>
                <c:pt idx="0">
                  <c:v>краевой бюджет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</a:t>
                    </a:r>
                    <a:r>
                      <a:rPr lang="ru-RU" dirty="0" smtClean="0"/>
                      <a:t>86,2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bg1">
                        <a:lumMod val="95000"/>
                      </a:schemeClr>
                    </a:solidFill>
                    <a:latin typeface="Arial Black" pitchFamily="34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Лист1!$C$5:$E$5</c:f>
              <c:numCache>
                <c:formatCode>General</c:formatCode>
                <c:ptCount val="3"/>
                <c:pt idx="0">
                  <c:v>1270.2</c:v>
                </c:pt>
                <c:pt idx="1">
                  <c:v>1542.5</c:v>
                </c:pt>
                <c:pt idx="2">
                  <c:v>2177</c:v>
                </c:pt>
              </c:numCache>
            </c:numRef>
          </c:val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федеральный бюджет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dLbls>
            <c:dLbl>
              <c:idx val="0"/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Arial Black" pitchFamily="34" charset="0"/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Arial Black" pitchFamily="34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Лист1!$C$6:$E$6</c:f>
              <c:numCache>
                <c:formatCode>General</c:formatCode>
                <c:ptCount val="3"/>
                <c:pt idx="0">
                  <c:v>729.4</c:v>
                </c:pt>
                <c:pt idx="1">
                  <c:v>1038.5999999999999</c:v>
                </c:pt>
                <c:pt idx="2">
                  <c:v>1371.8</c:v>
                </c:pt>
              </c:numCache>
            </c:numRef>
          </c:val>
        </c:ser>
        <c:dLbls/>
        <c:gapWidth val="66"/>
        <c:overlap val="100"/>
        <c:axId val="63308160"/>
        <c:axId val="63309696"/>
      </c:barChart>
      <c:catAx>
        <c:axId val="63308160"/>
        <c:scaling>
          <c:orientation val="minMax"/>
        </c:scaling>
        <c:axPos val="b"/>
        <c:tickLblPos val="nextTo"/>
        <c:crossAx val="63309696"/>
        <c:crosses val="autoZero"/>
        <c:auto val="1"/>
        <c:lblAlgn val="ctr"/>
        <c:lblOffset val="100"/>
      </c:catAx>
      <c:valAx>
        <c:axId val="63309696"/>
        <c:scaling>
          <c:orientation val="minMax"/>
        </c:scaling>
        <c:axPos val="l"/>
        <c:numFmt formatCode="General" sourceLinked="1"/>
        <c:tickLblPos val="nextTo"/>
        <c:crossAx val="633081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3.2741716837820463E-2"/>
          <c:y val="2.8488047357453212E-2"/>
          <c:w val="0.93451656632435898"/>
          <c:h val="0.61892352702826448"/>
        </c:manualLayout>
      </c:layout>
      <c:barChart>
        <c:barDir val="col"/>
        <c:grouping val="percentStacked"/>
        <c:ser>
          <c:idx val="1"/>
          <c:order val="0"/>
          <c:tx>
            <c:strRef>
              <c:f>'[Книга1(1)(1).xlsx]Лист1'!$A$32</c:f>
              <c:strCache>
                <c:ptCount val="1"/>
                <c:pt idx="0">
                  <c:v>Текущая господдержка сельского хозяйства</c:v>
                </c:pt>
              </c:strCache>
            </c:strRef>
          </c:tx>
          <c:cat>
            <c:strRef>
              <c:f>'[Книга1(1)(1).xlsx]Лист1'!$B$3:$D$4</c:f>
              <c:strCache>
                <c:ptCount val="3"/>
                <c:pt idx="0">
                  <c:v>2014</c:v>
                </c:pt>
                <c:pt idx="1">
                  <c:v>2015 год</c:v>
                </c:pt>
                <c:pt idx="2">
                  <c:v>2 016,0</c:v>
                </c:pt>
              </c:strCache>
            </c:strRef>
          </c:cat>
          <c:val>
            <c:numRef>
              <c:f>'[Книга1(1)(1).xlsx]Лист1'!$B$32:$D$32</c:f>
              <c:numCache>
                <c:formatCode>#,##0</c:formatCode>
                <c:ptCount val="3"/>
                <c:pt idx="0">
                  <c:v>780432.70000000019</c:v>
                </c:pt>
                <c:pt idx="1">
                  <c:v>682489.7</c:v>
                </c:pt>
                <c:pt idx="2">
                  <c:v>640767.69999999972</c:v>
                </c:pt>
              </c:numCache>
            </c:numRef>
          </c:val>
        </c:ser>
        <c:ser>
          <c:idx val="0"/>
          <c:order val="1"/>
          <c:tx>
            <c:strRef>
              <c:f>'[Книга1(1)(1).xlsx]Лист1'!$A$31</c:f>
              <c:strCache>
                <c:ptCount val="1"/>
                <c:pt idx="0">
                  <c:v>Инвестиционное развитие сельского хозяйства</c:v>
                </c:pt>
              </c:strCache>
            </c:strRef>
          </c:tx>
          <c:cat>
            <c:strRef>
              <c:f>'[Книга1(1)(1).xlsx]Лист1'!$B$3:$D$4</c:f>
              <c:strCache>
                <c:ptCount val="3"/>
                <c:pt idx="0">
                  <c:v>2014</c:v>
                </c:pt>
                <c:pt idx="1">
                  <c:v>2015 год</c:v>
                </c:pt>
                <c:pt idx="2">
                  <c:v>2 016,0</c:v>
                </c:pt>
              </c:strCache>
            </c:strRef>
          </c:cat>
          <c:val>
            <c:numRef>
              <c:f>'[Книга1(1)(1).xlsx]Лист1'!$B$31:$D$31</c:f>
              <c:numCache>
                <c:formatCode>#,##0</c:formatCode>
                <c:ptCount val="3"/>
                <c:pt idx="0">
                  <c:v>1237742.4000000004</c:v>
                </c:pt>
                <c:pt idx="1">
                  <c:v>1202061</c:v>
                </c:pt>
                <c:pt idx="2">
                  <c:v>1243783</c:v>
                </c:pt>
              </c:numCache>
            </c:numRef>
          </c:val>
        </c:ser>
        <c:dLbls/>
        <c:gapWidth val="38"/>
        <c:overlap val="100"/>
        <c:axId val="63372288"/>
        <c:axId val="63374080"/>
      </c:barChart>
      <c:catAx>
        <c:axId val="6337228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63374080"/>
        <c:crosses val="autoZero"/>
        <c:auto val="1"/>
        <c:lblAlgn val="ctr"/>
        <c:lblOffset val="100"/>
      </c:catAx>
      <c:valAx>
        <c:axId val="63374080"/>
        <c:scaling>
          <c:orientation val="minMax"/>
        </c:scaling>
        <c:delete val="1"/>
        <c:axPos val="l"/>
        <c:numFmt formatCode="0%" sourceLinked="1"/>
        <c:tickLblPos val="none"/>
        <c:crossAx val="63372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3060134135571784E-2"/>
          <c:y val="0.79562262901241498"/>
          <c:w val="0.83983253678228376"/>
          <c:h val="0.15776056622084333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Лист2!$B$3</c:f>
              <c:strCache>
                <c:ptCount val="1"/>
                <c:pt idx="0">
                  <c:v>Все отрасли экономики</c:v>
                </c:pt>
              </c:strCache>
            </c:strRef>
          </c:tx>
          <c:spPr>
            <a:ln w="57150">
              <a:solidFill>
                <a:srgbClr val="0070C0"/>
              </a:solidFill>
            </a:ln>
          </c:spPr>
          <c:marker>
            <c:symbol val="none"/>
          </c:marker>
          <c:dLbls>
            <c:dLbl>
              <c:idx val="7"/>
              <c:layout>
                <c:manualLayout>
                  <c:x val="-7.3386427009020774E-2"/>
                  <c:y val="-0.10695358173416167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05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Лист2!$C$2:$K$2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Лист2!$C$3:$K$3</c:f>
              <c:numCache>
                <c:formatCode>0.0</c:formatCode>
                <c:ptCount val="9"/>
                <c:pt idx="0">
                  <c:v>45.640800000000006</c:v>
                </c:pt>
                <c:pt idx="1">
                  <c:v>62.605300000000007</c:v>
                </c:pt>
                <c:pt idx="2">
                  <c:v>89.082499999999982</c:v>
                </c:pt>
                <c:pt idx="3">
                  <c:v>110.82229999999998</c:v>
                </c:pt>
                <c:pt idx="4">
                  <c:v>103.79170000000001</c:v>
                </c:pt>
                <c:pt idx="5">
                  <c:v>105.14760000000003</c:v>
                </c:pt>
                <c:pt idx="6">
                  <c:v>120.32879999999999</c:v>
                </c:pt>
                <c:pt idx="7">
                  <c:v>137.91499999999999</c:v>
                </c:pt>
                <c:pt idx="8">
                  <c:v>183.02970000000002</c:v>
                </c:pt>
              </c:numCache>
            </c:numRef>
          </c:val>
        </c:ser>
        <c:dLbls/>
        <c:marker val="1"/>
        <c:axId val="63423616"/>
        <c:axId val="63425152"/>
      </c:lineChart>
      <c:catAx>
        <c:axId val="63423616"/>
        <c:scaling>
          <c:orientation val="minMax"/>
        </c:scaling>
        <c:axPos val="b"/>
        <c:numFmt formatCode="General" sourceLinked="1"/>
        <c:tickLblPos val="nextTo"/>
        <c:crossAx val="63425152"/>
        <c:crosses val="autoZero"/>
        <c:auto val="1"/>
        <c:lblAlgn val="ctr"/>
        <c:lblOffset val="100"/>
      </c:catAx>
      <c:valAx>
        <c:axId val="63425152"/>
        <c:scaling>
          <c:orientation val="minMax"/>
        </c:scaling>
        <c:axPos val="l"/>
        <c:numFmt formatCode="0.0" sourceLinked="1"/>
        <c:tickLblPos val="nextTo"/>
        <c:crossAx val="63423616"/>
        <c:crosses val="autoZero"/>
        <c:crossBetween val="between"/>
      </c:valAx>
    </c:plotArea>
    <c:plotVisOnly val="1"/>
    <c:dispBlanksAs val="gap"/>
  </c:chart>
  <c:spPr>
    <a:solidFill>
      <a:schemeClr val="bg1">
        <a:lumMod val="95000"/>
      </a:schemeClr>
    </a:solidFill>
    <a:ln>
      <a:solidFill>
        <a:schemeClr val="tx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Лист2!$B$4</c:f>
              <c:strCache>
                <c:ptCount val="1"/>
                <c:pt idx="0">
                  <c:v>Сельское хозяйство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1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Лист2!$C$2:$K$2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Лист2!$C$4:$K$4</c:f>
              <c:numCache>
                <c:formatCode>0.0</c:formatCode>
                <c:ptCount val="9"/>
                <c:pt idx="0">
                  <c:v>1.0490999999999997</c:v>
                </c:pt>
                <c:pt idx="1">
                  <c:v>2.0895999999999999</c:v>
                </c:pt>
                <c:pt idx="2">
                  <c:v>3.2772000000000001</c:v>
                </c:pt>
                <c:pt idx="3">
                  <c:v>3.5564999999999998</c:v>
                </c:pt>
                <c:pt idx="4">
                  <c:v>2.8329999999999997</c:v>
                </c:pt>
                <c:pt idx="5">
                  <c:v>2.4904999999999995</c:v>
                </c:pt>
                <c:pt idx="6">
                  <c:v>2.0413000000000001</c:v>
                </c:pt>
                <c:pt idx="7">
                  <c:v>1.9016999999999997</c:v>
                </c:pt>
                <c:pt idx="8">
                  <c:v>2.2508000000000004</c:v>
                </c:pt>
              </c:numCache>
            </c:numRef>
          </c:val>
        </c:ser>
        <c:dLbls/>
        <c:marker val="1"/>
        <c:axId val="64489344"/>
        <c:axId val="64490880"/>
      </c:lineChart>
      <c:catAx>
        <c:axId val="64489344"/>
        <c:scaling>
          <c:orientation val="minMax"/>
        </c:scaling>
        <c:axPos val="b"/>
        <c:numFmt formatCode="General" sourceLinked="1"/>
        <c:tickLblPos val="nextTo"/>
        <c:crossAx val="64490880"/>
        <c:crosses val="autoZero"/>
        <c:auto val="1"/>
        <c:lblAlgn val="ctr"/>
        <c:lblOffset val="100"/>
      </c:catAx>
      <c:valAx>
        <c:axId val="64490880"/>
        <c:scaling>
          <c:orientation val="minMax"/>
        </c:scaling>
        <c:axPos val="l"/>
        <c:numFmt formatCode="0.0" sourceLinked="1"/>
        <c:tickLblPos val="nextTo"/>
        <c:crossAx val="64489344"/>
        <c:crosses val="autoZero"/>
        <c:crossBetween val="between"/>
      </c:valAx>
    </c:plotArea>
    <c:plotVisOnly val="1"/>
    <c:dispBlanksAs val="gap"/>
  </c:chart>
  <c:spPr>
    <a:solidFill>
      <a:schemeClr val="bg1">
        <a:lumMod val="95000"/>
      </a:schemeClr>
    </a:solidFill>
    <a:ln>
      <a:solidFill>
        <a:schemeClr val="tx1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elete val="1"/>
            <c:txPr>
              <a:bodyPr rot="-5400000" vert="horz"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ru-RU"/>
              </a:p>
            </c:txPr>
          </c:dLbls>
          <c:cat>
            <c:strRef>
              <c:f>Лист1!$A$2:$A$34</c:f>
              <c:strCache>
                <c:ptCount val="33"/>
                <c:pt idx="0">
                  <c:v>Кунгурский район</c:v>
                </c:pt>
                <c:pt idx="1">
                  <c:v>Частинский район</c:v>
                </c:pt>
                <c:pt idx="2">
                  <c:v>Пермский район</c:v>
                </c:pt>
                <c:pt idx="3">
                  <c:v>Куединский район</c:v>
                </c:pt>
                <c:pt idx="4">
                  <c:v>Карагайский район</c:v>
                </c:pt>
                <c:pt idx="5">
                  <c:v>Сивинский район</c:v>
                </c:pt>
                <c:pt idx="6">
                  <c:v>Нытвенский район</c:v>
                </c:pt>
                <c:pt idx="7">
                  <c:v>Верещагинский район</c:v>
                </c:pt>
                <c:pt idx="8">
                  <c:v>Березовский район</c:v>
                </c:pt>
                <c:pt idx="9">
                  <c:v>Оханский район</c:v>
                </c:pt>
                <c:pt idx="10">
                  <c:v>Краснокамский район</c:v>
                </c:pt>
                <c:pt idx="11">
                  <c:v>Чайковский район</c:v>
                </c:pt>
                <c:pt idx="12">
                  <c:v>Ординский район</c:v>
                </c:pt>
                <c:pt idx="13">
                  <c:v>Кудымкарский район</c:v>
                </c:pt>
                <c:pt idx="14">
                  <c:v>Б-Сосновский район</c:v>
                </c:pt>
                <c:pt idx="15">
                  <c:v>Кишертский район</c:v>
                </c:pt>
                <c:pt idx="16">
                  <c:v>Суксунский район</c:v>
                </c:pt>
                <c:pt idx="17">
                  <c:v>Осинский район</c:v>
                </c:pt>
                <c:pt idx="18">
                  <c:v>Чернушинский район</c:v>
                </c:pt>
                <c:pt idx="19">
                  <c:v>Очерский район</c:v>
                </c:pt>
                <c:pt idx="20">
                  <c:v>Уинский район</c:v>
                </c:pt>
                <c:pt idx="21">
                  <c:v>Юсьвинский район</c:v>
                </c:pt>
                <c:pt idx="22">
                  <c:v>Октябрьский район</c:v>
                </c:pt>
                <c:pt idx="23">
                  <c:v>Чусовской район</c:v>
                </c:pt>
                <c:pt idx="24">
                  <c:v>Бардымский район</c:v>
                </c:pt>
                <c:pt idx="25">
                  <c:v>Еловский район</c:v>
                </c:pt>
                <c:pt idx="26">
                  <c:v>Соликамский район</c:v>
                </c:pt>
                <c:pt idx="27">
                  <c:v>Лысьвенский район</c:v>
                </c:pt>
                <c:pt idx="28">
                  <c:v>Ильинский район</c:v>
                </c:pt>
                <c:pt idx="29">
                  <c:v>Добрянский район</c:v>
                </c:pt>
                <c:pt idx="30">
                  <c:v>Чердынский район</c:v>
                </c:pt>
                <c:pt idx="31">
                  <c:v>Юрлинский район</c:v>
                </c:pt>
                <c:pt idx="32">
                  <c:v>Кочевский район</c:v>
                </c:pt>
              </c:strCache>
            </c:strRef>
          </c:cat>
          <c:val>
            <c:numRef>
              <c:f>Лист1!$B$2:$B$34</c:f>
              <c:numCache>
                <c:formatCode>0</c:formatCode>
                <c:ptCount val="33"/>
                <c:pt idx="0">
                  <c:v>784.79300000000012</c:v>
                </c:pt>
                <c:pt idx="1">
                  <c:v>398.44900000000001</c:v>
                </c:pt>
                <c:pt idx="2">
                  <c:v>343.50799999999992</c:v>
                </c:pt>
                <c:pt idx="3">
                  <c:v>225.089</c:v>
                </c:pt>
                <c:pt idx="4">
                  <c:v>198.01399999999998</c:v>
                </c:pt>
                <c:pt idx="5">
                  <c:v>193.95800000000003</c:v>
                </c:pt>
                <c:pt idx="6">
                  <c:v>174.672</c:v>
                </c:pt>
                <c:pt idx="7">
                  <c:v>157.15800000000002</c:v>
                </c:pt>
                <c:pt idx="8">
                  <c:v>137.95400000000001</c:v>
                </c:pt>
                <c:pt idx="9">
                  <c:v>137.37200000000001</c:v>
                </c:pt>
                <c:pt idx="10">
                  <c:v>136.27499999999998</c:v>
                </c:pt>
                <c:pt idx="11">
                  <c:v>133.70899999999997</c:v>
                </c:pt>
                <c:pt idx="12">
                  <c:v>99.218999999999994</c:v>
                </c:pt>
                <c:pt idx="13">
                  <c:v>94.784999999999997</c:v>
                </c:pt>
                <c:pt idx="14">
                  <c:v>93.3</c:v>
                </c:pt>
                <c:pt idx="15">
                  <c:v>92.027000000000001</c:v>
                </c:pt>
                <c:pt idx="16">
                  <c:v>82.498999999999995</c:v>
                </c:pt>
                <c:pt idx="17">
                  <c:v>74.722999999999999</c:v>
                </c:pt>
                <c:pt idx="18">
                  <c:v>72.242000000000004</c:v>
                </c:pt>
                <c:pt idx="19">
                  <c:v>66.757999999999996</c:v>
                </c:pt>
                <c:pt idx="20">
                  <c:v>65.571999999999989</c:v>
                </c:pt>
                <c:pt idx="21">
                  <c:v>61.865000000000002</c:v>
                </c:pt>
                <c:pt idx="22">
                  <c:v>45.013999999999996</c:v>
                </c:pt>
                <c:pt idx="23">
                  <c:v>43.3</c:v>
                </c:pt>
                <c:pt idx="24">
                  <c:v>41.696000000000012</c:v>
                </c:pt>
                <c:pt idx="25">
                  <c:v>35.643000000000001</c:v>
                </c:pt>
                <c:pt idx="26">
                  <c:v>26.344999999999999</c:v>
                </c:pt>
                <c:pt idx="27">
                  <c:v>19.954000000000001</c:v>
                </c:pt>
                <c:pt idx="28">
                  <c:v>15.473000000000003</c:v>
                </c:pt>
                <c:pt idx="29">
                  <c:v>3.4059999999999997</c:v>
                </c:pt>
                <c:pt idx="30">
                  <c:v>3.0979999999999999</c:v>
                </c:pt>
                <c:pt idx="31">
                  <c:v>0.83500000000000008</c:v>
                </c:pt>
                <c:pt idx="32">
                  <c:v>0.83400000000000007</c:v>
                </c:pt>
              </c:numCache>
            </c:numRef>
          </c:val>
        </c:ser>
        <c:dLbls/>
        <c:gapWidth val="46"/>
        <c:axId val="79078912"/>
        <c:axId val="79080448"/>
      </c:barChart>
      <c:catAx>
        <c:axId val="79078912"/>
        <c:scaling>
          <c:orientation val="minMax"/>
        </c:scaling>
        <c:axPos val="b"/>
        <c:numFmt formatCode="General" sourceLinked="1"/>
        <c:tickLblPos val="nextTo"/>
        <c:crossAx val="79080448"/>
        <c:crosses val="autoZero"/>
        <c:auto val="1"/>
        <c:lblAlgn val="ctr"/>
        <c:lblOffset val="100"/>
      </c:catAx>
      <c:valAx>
        <c:axId val="79080448"/>
        <c:scaling>
          <c:orientation val="minMax"/>
        </c:scaling>
        <c:delete val="1"/>
        <c:axPos val="l"/>
        <c:numFmt formatCode="0" sourceLinked="1"/>
        <c:tickLblPos val="none"/>
        <c:crossAx val="790789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00B0F0"/>
            </a:solidFill>
          </c:spPr>
          <c:dLbls>
            <c:txPr>
              <a:bodyPr rot="-5400000" vert="horz"/>
              <a:lstStyle/>
              <a:p>
                <a:pPr>
                  <a:defRPr sz="11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Бухгалтерия_по_районам!$A$3:$A$35</c:f>
              <c:strCache>
                <c:ptCount val="33"/>
                <c:pt idx="0">
                  <c:v>Частинский район</c:v>
                </c:pt>
                <c:pt idx="1">
                  <c:v>Кишертский район</c:v>
                </c:pt>
                <c:pt idx="2">
                  <c:v>Кунгурский район</c:v>
                </c:pt>
                <c:pt idx="3">
                  <c:v>Бардымский район</c:v>
                </c:pt>
                <c:pt idx="4">
                  <c:v>Уинский район</c:v>
                </c:pt>
                <c:pt idx="5">
                  <c:v>Осинский район</c:v>
                </c:pt>
                <c:pt idx="6">
                  <c:v>Верещагинский район</c:v>
                </c:pt>
                <c:pt idx="7">
                  <c:v>Оханский район</c:v>
                </c:pt>
                <c:pt idx="8">
                  <c:v>Ординский район</c:v>
                </c:pt>
                <c:pt idx="9">
                  <c:v>Сивинский район</c:v>
                </c:pt>
                <c:pt idx="10">
                  <c:v>Нытвенский район</c:v>
                </c:pt>
                <c:pt idx="11">
                  <c:v>Очерский район</c:v>
                </c:pt>
                <c:pt idx="12">
                  <c:v>Б-Сосновский район</c:v>
                </c:pt>
                <c:pt idx="13">
                  <c:v>Карагайский район</c:v>
                </c:pt>
                <c:pt idx="14">
                  <c:v>Суксунский район</c:v>
                </c:pt>
                <c:pt idx="15">
                  <c:v>Ильинский район</c:v>
                </c:pt>
                <c:pt idx="16">
                  <c:v>Березовский район</c:v>
                </c:pt>
                <c:pt idx="17">
                  <c:v>Еловский район</c:v>
                </c:pt>
                <c:pt idx="18">
                  <c:v>Чусовской район</c:v>
                </c:pt>
                <c:pt idx="19">
                  <c:v>Лысьвенский район</c:v>
                </c:pt>
                <c:pt idx="20">
                  <c:v>Куединский район</c:v>
                </c:pt>
                <c:pt idx="21">
                  <c:v>Кудымкарский район</c:v>
                </c:pt>
                <c:pt idx="22">
                  <c:v>Чернушинский район</c:v>
                </c:pt>
                <c:pt idx="23">
                  <c:v>Пермский район</c:v>
                </c:pt>
                <c:pt idx="24">
                  <c:v>Чайковский район</c:v>
                </c:pt>
                <c:pt idx="25">
                  <c:v>Чердынский район</c:v>
                </c:pt>
                <c:pt idx="26">
                  <c:v>Юсьвинский район</c:v>
                </c:pt>
                <c:pt idx="27">
                  <c:v>Октябрьский район</c:v>
                </c:pt>
                <c:pt idx="28">
                  <c:v>Краснокамский район</c:v>
                </c:pt>
                <c:pt idx="29">
                  <c:v>Соликамский район</c:v>
                </c:pt>
                <c:pt idx="30">
                  <c:v>Кочевский район</c:v>
                </c:pt>
                <c:pt idx="31">
                  <c:v>Добрянский район</c:v>
                </c:pt>
                <c:pt idx="32">
                  <c:v>Юрлинский район</c:v>
                </c:pt>
              </c:strCache>
            </c:strRef>
          </c:cat>
          <c:val>
            <c:numRef>
              <c:f>Бухгалтерия_по_районам!$H$3:$H$35</c:f>
              <c:numCache>
                <c:formatCode>#,##0</c:formatCode>
                <c:ptCount val="33"/>
                <c:pt idx="0">
                  <c:v>570.84383954154737</c:v>
                </c:pt>
                <c:pt idx="1">
                  <c:v>301.72786885245904</c:v>
                </c:pt>
                <c:pt idx="2">
                  <c:v>273.44703832752612</c:v>
                </c:pt>
                <c:pt idx="3">
                  <c:v>272.52287581699346</c:v>
                </c:pt>
                <c:pt idx="4">
                  <c:v>266.55284552845541</c:v>
                </c:pt>
                <c:pt idx="5">
                  <c:v>209.30812324929974</c:v>
                </c:pt>
                <c:pt idx="6">
                  <c:v>200.45663265306123</c:v>
                </c:pt>
                <c:pt idx="7">
                  <c:v>198.51445086705201</c:v>
                </c:pt>
                <c:pt idx="8">
                  <c:v>195.31299212598427</c:v>
                </c:pt>
                <c:pt idx="9">
                  <c:v>192.22794846382561</c:v>
                </c:pt>
                <c:pt idx="10">
                  <c:v>183.86526315789476</c:v>
                </c:pt>
                <c:pt idx="11">
                  <c:v>183.40109890109889</c:v>
                </c:pt>
                <c:pt idx="12">
                  <c:v>177.03984819734345</c:v>
                </c:pt>
                <c:pt idx="13">
                  <c:v>168.95392491467581</c:v>
                </c:pt>
                <c:pt idx="14">
                  <c:v>164.34063745019924</c:v>
                </c:pt>
                <c:pt idx="15">
                  <c:v>156.29292929292933</c:v>
                </c:pt>
                <c:pt idx="16">
                  <c:v>149.30086580086578</c:v>
                </c:pt>
                <c:pt idx="17">
                  <c:v>147.28512396694211</c:v>
                </c:pt>
                <c:pt idx="18">
                  <c:v>135.73667711598745</c:v>
                </c:pt>
                <c:pt idx="19">
                  <c:v>127.09554140127389</c:v>
                </c:pt>
                <c:pt idx="20">
                  <c:v>126.02967525195967</c:v>
                </c:pt>
                <c:pt idx="21">
                  <c:v>119.52711223203025</c:v>
                </c:pt>
                <c:pt idx="22">
                  <c:v>118.62397372742198</c:v>
                </c:pt>
                <c:pt idx="23">
                  <c:v>118.24716006884684</c:v>
                </c:pt>
                <c:pt idx="24">
                  <c:v>92.853472222222194</c:v>
                </c:pt>
                <c:pt idx="25">
                  <c:v>75.560975609756099</c:v>
                </c:pt>
                <c:pt idx="26">
                  <c:v>73.648809523809518</c:v>
                </c:pt>
                <c:pt idx="27">
                  <c:v>71.907348242811508</c:v>
                </c:pt>
                <c:pt idx="28">
                  <c:v>70.608808290155409</c:v>
                </c:pt>
                <c:pt idx="29">
                  <c:v>65.049382716049365</c:v>
                </c:pt>
                <c:pt idx="30">
                  <c:v>59.571428571428555</c:v>
                </c:pt>
                <c:pt idx="31">
                  <c:v>52.4</c:v>
                </c:pt>
                <c:pt idx="32">
                  <c:v>28.793103448275858</c:v>
                </c:pt>
              </c:numCache>
            </c:numRef>
          </c:val>
        </c:ser>
        <c:dLbls/>
        <c:gapWidth val="50"/>
        <c:axId val="64562688"/>
        <c:axId val="64564224"/>
      </c:barChart>
      <c:catAx>
        <c:axId val="64562688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sz="1050"/>
            </a:pPr>
            <a:endParaRPr lang="ru-RU"/>
          </a:p>
        </c:txPr>
        <c:crossAx val="64564224"/>
        <c:crosses val="autoZero"/>
        <c:auto val="1"/>
        <c:lblAlgn val="ctr"/>
        <c:lblOffset val="100"/>
      </c:catAx>
      <c:valAx>
        <c:axId val="64564224"/>
        <c:scaling>
          <c:orientation val="minMax"/>
        </c:scaling>
        <c:axPos val="l"/>
        <c:numFmt formatCode="#,##0" sourceLinked="1"/>
        <c:tickLblPos val="nextTo"/>
        <c:crossAx val="64562688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3D262-3CCC-463C-98ED-3591776D10A4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18C497-C398-4378-A88D-BD4785447534}">
      <dgm:prSet phldrT="[Текст]" custT="1"/>
      <dgm:spPr/>
      <dgm:t>
        <a:bodyPr/>
        <a:lstStyle/>
        <a:p>
          <a:r>
            <a:rPr lang="ru-RU" sz="1400" b="1" dirty="0" smtClean="0"/>
            <a:t>Овощи защищенного грунта</a:t>
          </a:r>
          <a:endParaRPr lang="ru-RU" sz="1400" b="1" dirty="0"/>
        </a:p>
      </dgm:t>
    </dgm:pt>
    <dgm:pt modelId="{F5389A88-080D-4399-9C4A-81DB805B6597}" type="parTrans" cxnId="{693EA069-88E8-424F-9E83-0FECEA50783E}">
      <dgm:prSet/>
      <dgm:spPr/>
      <dgm:t>
        <a:bodyPr/>
        <a:lstStyle/>
        <a:p>
          <a:endParaRPr lang="ru-RU"/>
        </a:p>
      </dgm:t>
    </dgm:pt>
    <dgm:pt modelId="{EC5400DE-27F3-4D56-B3F0-F16B47DED623}" type="sibTrans" cxnId="{693EA069-88E8-424F-9E83-0FECEA50783E}">
      <dgm:prSet/>
      <dgm:spPr/>
      <dgm:t>
        <a:bodyPr/>
        <a:lstStyle/>
        <a:p>
          <a:endParaRPr lang="ru-RU"/>
        </a:p>
      </dgm:t>
    </dgm:pt>
    <dgm:pt modelId="{DFBD10CC-7C22-4D72-AF8F-6532D88369B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Строительство, реконструкция теплиц</a:t>
          </a:r>
          <a:endParaRPr lang="ru-RU" sz="1100" b="1" dirty="0"/>
        </a:p>
      </dgm:t>
    </dgm:pt>
    <dgm:pt modelId="{EA317CFC-69F4-49D9-B010-2F0F1D5391E5}" type="parTrans" cxnId="{F971BC64-EFC0-41E2-97AF-172B38608F9A}">
      <dgm:prSet/>
      <dgm:spPr/>
      <dgm:t>
        <a:bodyPr/>
        <a:lstStyle/>
        <a:p>
          <a:endParaRPr lang="ru-RU"/>
        </a:p>
      </dgm:t>
    </dgm:pt>
    <dgm:pt modelId="{DD3B57D1-663D-4FBA-A89F-35EB9E11535F}" type="sibTrans" cxnId="{F971BC64-EFC0-41E2-97AF-172B38608F9A}">
      <dgm:prSet/>
      <dgm:spPr/>
      <dgm:t>
        <a:bodyPr/>
        <a:lstStyle/>
        <a:p>
          <a:endParaRPr lang="ru-RU"/>
        </a:p>
      </dgm:t>
    </dgm:pt>
    <dgm:pt modelId="{A76EEFF6-780E-4835-A6D4-C6A7E63077E3}">
      <dgm:prSet phldrT="[Текст]" custT="1"/>
      <dgm:spPr/>
      <dgm:t>
        <a:bodyPr/>
        <a:lstStyle/>
        <a:p>
          <a:r>
            <a:rPr lang="ru-RU" sz="1400" b="1" smtClean="0"/>
            <a:t>Картофель, овощи открытого грунта</a:t>
          </a:r>
          <a:endParaRPr lang="ru-RU" sz="1400" b="1" dirty="0"/>
        </a:p>
      </dgm:t>
    </dgm:pt>
    <dgm:pt modelId="{399E2837-5858-450C-B869-CC4155E85334}" type="parTrans" cxnId="{A717A943-56F2-4685-9E10-A1EDB97DEFBD}">
      <dgm:prSet/>
      <dgm:spPr/>
      <dgm:t>
        <a:bodyPr/>
        <a:lstStyle/>
        <a:p>
          <a:endParaRPr lang="ru-RU"/>
        </a:p>
      </dgm:t>
    </dgm:pt>
    <dgm:pt modelId="{6D7A5B88-2C73-4358-B7D4-C805EEEA65F6}" type="sibTrans" cxnId="{A717A943-56F2-4685-9E10-A1EDB97DEFBD}">
      <dgm:prSet/>
      <dgm:spPr/>
      <dgm:t>
        <a:bodyPr/>
        <a:lstStyle/>
        <a:p>
          <a:endParaRPr lang="ru-RU"/>
        </a:p>
      </dgm:t>
    </dgm:pt>
    <dgm:pt modelId="{0F61B903-383F-48CF-8352-13765AF5F29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 производственных и складских помещений</a:t>
          </a:r>
          <a:endParaRPr lang="ru-RU" sz="1100" b="1" dirty="0"/>
        </a:p>
      </dgm:t>
    </dgm:pt>
    <dgm:pt modelId="{F3B0494A-FA82-44ED-96D0-9826C004681C}" type="parTrans" cxnId="{3050D02C-DC2D-41BE-806F-BD7F6E741CB7}">
      <dgm:prSet/>
      <dgm:spPr/>
      <dgm:t>
        <a:bodyPr/>
        <a:lstStyle/>
        <a:p>
          <a:endParaRPr lang="ru-RU"/>
        </a:p>
      </dgm:t>
    </dgm:pt>
    <dgm:pt modelId="{1EE3FF5E-DEA8-45A6-AE14-D4FD563F9C56}" type="sibTrans" cxnId="{3050D02C-DC2D-41BE-806F-BD7F6E741CB7}">
      <dgm:prSet/>
      <dgm:spPr/>
      <dgm:t>
        <a:bodyPr/>
        <a:lstStyle/>
        <a:p>
          <a:endParaRPr lang="ru-RU"/>
        </a:p>
      </dgm:t>
    </dgm:pt>
    <dgm:pt modelId="{220DA9BA-80D6-457B-81B7-82659AFDB1ED}">
      <dgm:prSet phldrT="[Текст]" custT="1"/>
      <dgm:spPr/>
      <dgm:t>
        <a:bodyPr/>
        <a:lstStyle/>
        <a:p>
          <a:r>
            <a:rPr lang="ru-RU" sz="1400" b="1" smtClean="0"/>
            <a:t>Сбор, обработка и хранение дикоросов</a:t>
          </a:r>
          <a:endParaRPr lang="ru-RU" sz="1400" b="1" dirty="0"/>
        </a:p>
      </dgm:t>
    </dgm:pt>
    <dgm:pt modelId="{CD4C65CB-3B9E-4C7E-A3C2-E5D33EF93144}" type="parTrans" cxnId="{18E77A16-5CCC-432D-937B-2CA1409FDE3C}">
      <dgm:prSet/>
      <dgm:spPr/>
      <dgm:t>
        <a:bodyPr/>
        <a:lstStyle/>
        <a:p>
          <a:endParaRPr lang="ru-RU"/>
        </a:p>
      </dgm:t>
    </dgm:pt>
    <dgm:pt modelId="{4B9832D8-ED59-429F-A855-0D60CCB1262C}" type="sibTrans" cxnId="{18E77A16-5CCC-432D-937B-2CA1409FDE3C}">
      <dgm:prSet/>
      <dgm:spPr/>
      <dgm:t>
        <a:bodyPr/>
        <a:lstStyle/>
        <a:p>
          <a:endParaRPr lang="ru-RU"/>
        </a:p>
      </dgm:t>
    </dgm:pt>
    <dgm:pt modelId="{D6CF95CF-D535-477A-9859-57F9D70CA89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 производственных и складских помещений</a:t>
          </a:r>
          <a:endParaRPr lang="ru-RU" sz="1100" b="1" dirty="0"/>
        </a:p>
      </dgm:t>
    </dgm:pt>
    <dgm:pt modelId="{BF29C10E-9BC6-4F2B-BFB6-E893E8F7922D}" type="parTrans" cxnId="{AD130F82-869E-4B6C-A9EB-9160D7AA876B}">
      <dgm:prSet/>
      <dgm:spPr/>
      <dgm:t>
        <a:bodyPr/>
        <a:lstStyle/>
        <a:p>
          <a:endParaRPr lang="ru-RU"/>
        </a:p>
      </dgm:t>
    </dgm:pt>
    <dgm:pt modelId="{4BF5E313-3CD2-4471-A996-BAE833533D6C}" type="sibTrans" cxnId="{AD130F82-869E-4B6C-A9EB-9160D7AA876B}">
      <dgm:prSet/>
      <dgm:spPr/>
      <dgm:t>
        <a:bodyPr/>
        <a:lstStyle/>
        <a:p>
          <a:endParaRPr lang="ru-RU"/>
        </a:p>
      </dgm:t>
    </dgm:pt>
    <dgm:pt modelId="{6E0E70B6-E3AD-4CB4-BD78-497E56E78D48}">
      <dgm:prSet phldrT="[Текст]" custT="1"/>
      <dgm:spPr/>
      <dgm:t>
        <a:bodyPr/>
        <a:lstStyle/>
        <a:p>
          <a:r>
            <a:rPr lang="ru-RU" sz="1400" b="1" dirty="0" smtClean="0"/>
            <a:t>Подработка, переработка и хранение зерна</a:t>
          </a:r>
          <a:endParaRPr lang="ru-RU" sz="1400" b="1" dirty="0"/>
        </a:p>
      </dgm:t>
    </dgm:pt>
    <dgm:pt modelId="{479FA7DE-BDA6-49FB-ACB8-73D9A19615AE}" type="parTrans" cxnId="{64F8A02F-3858-4DA8-A257-3A709E966883}">
      <dgm:prSet/>
      <dgm:spPr/>
      <dgm:t>
        <a:bodyPr/>
        <a:lstStyle/>
        <a:p>
          <a:endParaRPr lang="ru-RU"/>
        </a:p>
      </dgm:t>
    </dgm:pt>
    <dgm:pt modelId="{9F04FD95-7B96-426E-8E26-004E3E5B47B9}" type="sibTrans" cxnId="{64F8A02F-3858-4DA8-A257-3A709E966883}">
      <dgm:prSet/>
      <dgm:spPr/>
      <dgm:t>
        <a:bodyPr/>
        <a:lstStyle/>
        <a:p>
          <a:endParaRPr lang="ru-RU"/>
        </a:p>
      </dgm:t>
    </dgm:pt>
    <dgm:pt modelId="{EAECC585-3D86-4E6B-9959-7C077CCCC869}">
      <dgm:prSet phldrT="[Текст]" custT="1"/>
      <dgm:spPr/>
      <dgm:t>
        <a:bodyPr/>
        <a:lstStyle/>
        <a:p>
          <a:pPr>
            <a:lnSpc>
              <a:spcPts val="1400"/>
            </a:lnSpc>
            <a:spcAft>
              <a:spcPts val="0"/>
            </a:spcAft>
          </a:pPr>
          <a:r>
            <a:rPr lang="ru-RU" sz="1200" b="1" dirty="0" smtClean="0"/>
            <a:t>Комплексное обустройство  объектами социальной и инженерной инфраструктуры</a:t>
          </a:r>
          <a:endParaRPr lang="ru-RU" sz="1200" b="1" dirty="0"/>
        </a:p>
      </dgm:t>
    </dgm:pt>
    <dgm:pt modelId="{D6F842CD-46B0-4865-8B36-BD5DF16DD360}" type="parTrans" cxnId="{00D8A3A3-4120-4C08-957F-B491CE009795}">
      <dgm:prSet/>
      <dgm:spPr/>
      <dgm:t>
        <a:bodyPr/>
        <a:lstStyle/>
        <a:p>
          <a:endParaRPr lang="ru-RU"/>
        </a:p>
      </dgm:t>
    </dgm:pt>
    <dgm:pt modelId="{7BB127EE-F01C-4876-80C5-4125E3B63706}" type="sibTrans" cxnId="{00D8A3A3-4120-4C08-957F-B491CE009795}">
      <dgm:prSet/>
      <dgm:spPr/>
      <dgm:t>
        <a:bodyPr/>
        <a:lstStyle/>
        <a:p>
          <a:endParaRPr lang="ru-RU"/>
        </a:p>
      </dgm:t>
    </dgm:pt>
    <dgm:pt modelId="{FEA8BCED-4545-46B6-802F-8C1DB9C202FC}">
      <dgm:prSet phldrT="[Текст]" custT="1"/>
      <dgm:spPr/>
      <dgm:t>
        <a:bodyPr/>
        <a:lstStyle/>
        <a:p>
          <a:r>
            <a:rPr lang="ru-RU" sz="1400" b="1" dirty="0" smtClean="0"/>
            <a:t>Производство и первичная переработка рапса</a:t>
          </a:r>
          <a:endParaRPr lang="ru-RU" sz="1400" b="1" dirty="0"/>
        </a:p>
      </dgm:t>
    </dgm:pt>
    <dgm:pt modelId="{ACD22463-EEAA-41B0-A9C8-E4BD623AED23}" type="parTrans" cxnId="{4D8AFD40-FAA3-4A89-8E9B-50F2461A251C}">
      <dgm:prSet/>
      <dgm:spPr/>
      <dgm:t>
        <a:bodyPr/>
        <a:lstStyle/>
        <a:p>
          <a:endParaRPr lang="ru-RU"/>
        </a:p>
      </dgm:t>
    </dgm:pt>
    <dgm:pt modelId="{6C458020-0B59-473C-B706-E600712CE6E3}" type="sibTrans" cxnId="{4D8AFD40-FAA3-4A89-8E9B-50F2461A251C}">
      <dgm:prSet/>
      <dgm:spPr/>
      <dgm:t>
        <a:bodyPr/>
        <a:lstStyle/>
        <a:p>
          <a:endParaRPr lang="ru-RU"/>
        </a:p>
      </dgm:t>
    </dgm:pt>
    <dgm:pt modelId="{84DB526B-CD57-48B1-86A9-30BB1CB6DD40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 объектов по  подработке, переработке и хранению зерна</a:t>
          </a:r>
          <a:endParaRPr lang="ru-RU" sz="1100" b="1" dirty="0"/>
        </a:p>
      </dgm:t>
    </dgm:pt>
    <dgm:pt modelId="{D93E4814-6ED7-4CF0-8DEA-EEC6D56EA238}" type="parTrans" cxnId="{B2E3F9A9-2B4C-458A-A226-0C0E539FE629}">
      <dgm:prSet/>
      <dgm:spPr/>
      <dgm:t>
        <a:bodyPr/>
        <a:lstStyle/>
        <a:p>
          <a:endParaRPr lang="ru-RU"/>
        </a:p>
      </dgm:t>
    </dgm:pt>
    <dgm:pt modelId="{E5DE7937-2D85-49E9-9BA8-C5848460C92E}" type="sibTrans" cxnId="{B2E3F9A9-2B4C-458A-A226-0C0E539FE629}">
      <dgm:prSet/>
      <dgm:spPr/>
      <dgm:t>
        <a:bodyPr/>
        <a:lstStyle/>
        <a:p>
          <a:endParaRPr lang="ru-RU"/>
        </a:p>
      </dgm:t>
    </dgm:pt>
    <dgm:pt modelId="{D53A1364-DDDA-42B6-B3A9-74566E51A20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маточного материала</a:t>
          </a:r>
          <a:endParaRPr lang="ru-RU" sz="1100" b="1" dirty="0"/>
        </a:p>
      </dgm:t>
    </dgm:pt>
    <dgm:pt modelId="{AB62F647-3269-442A-A795-1914F81CAC58}" type="parTrans" cxnId="{9C2D2C18-81A7-4784-8C17-8194AF67DB12}">
      <dgm:prSet/>
      <dgm:spPr/>
      <dgm:t>
        <a:bodyPr/>
        <a:lstStyle/>
        <a:p>
          <a:endParaRPr lang="ru-RU"/>
        </a:p>
      </dgm:t>
    </dgm:pt>
    <dgm:pt modelId="{0ECED474-994C-4A57-8567-26C01CE6C350}" type="sibTrans" cxnId="{9C2D2C18-81A7-4784-8C17-8194AF67DB12}">
      <dgm:prSet/>
      <dgm:spPr/>
      <dgm:t>
        <a:bodyPr/>
        <a:lstStyle/>
        <a:p>
          <a:endParaRPr lang="ru-RU"/>
        </a:p>
      </dgm:t>
    </dgm:pt>
    <dgm:pt modelId="{65DBF5CE-7E99-44EE-BA83-E5A4C5FAA0A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жилья для работников</a:t>
          </a:r>
          <a:endParaRPr lang="ru-RU" sz="1100" b="1" dirty="0"/>
        </a:p>
      </dgm:t>
    </dgm:pt>
    <dgm:pt modelId="{999A59D0-265E-4DD9-961B-D6C9709A8294}" type="parTrans" cxnId="{EF7F90A9-3044-4BE9-ACBB-12D800522EE6}">
      <dgm:prSet/>
      <dgm:spPr/>
      <dgm:t>
        <a:bodyPr/>
        <a:lstStyle/>
        <a:p>
          <a:endParaRPr lang="ru-RU"/>
        </a:p>
      </dgm:t>
    </dgm:pt>
    <dgm:pt modelId="{A13432E7-1877-4681-AE30-2587BD1C2A55}" type="sibTrans" cxnId="{EF7F90A9-3044-4BE9-ACBB-12D800522EE6}">
      <dgm:prSet/>
      <dgm:spPr/>
      <dgm:t>
        <a:bodyPr/>
        <a:lstStyle/>
        <a:p>
          <a:endParaRPr lang="ru-RU"/>
        </a:p>
      </dgm:t>
    </dgm:pt>
    <dgm:pt modelId="{C9E889D4-237F-4CB9-8308-02C4BD7C52C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 объектов по первичной переработке рапса</a:t>
          </a:r>
          <a:endParaRPr lang="ru-RU" sz="1100" b="1" dirty="0"/>
        </a:p>
      </dgm:t>
    </dgm:pt>
    <dgm:pt modelId="{3E394008-8F26-4A41-8AB9-40C2F243C3F4}" type="parTrans" cxnId="{A478A43E-770D-4399-BC3A-67E05A46AD09}">
      <dgm:prSet/>
      <dgm:spPr/>
      <dgm:t>
        <a:bodyPr/>
        <a:lstStyle/>
        <a:p>
          <a:endParaRPr lang="ru-RU"/>
        </a:p>
      </dgm:t>
    </dgm:pt>
    <dgm:pt modelId="{156BAF0B-446A-4C45-9F15-FBB16ED0B489}" type="sibTrans" cxnId="{A478A43E-770D-4399-BC3A-67E05A46AD09}">
      <dgm:prSet/>
      <dgm:spPr/>
      <dgm:t>
        <a:bodyPr/>
        <a:lstStyle/>
        <a:p>
          <a:endParaRPr lang="ru-RU"/>
        </a:p>
      </dgm:t>
    </dgm:pt>
    <dgm:pt modelId="{30048B67-F174-4DD5-BB04-0A37AE5F2280}">
      <dgm:prSet phldrT="[Текст]" custT="1"/>
      <dgm:spPr/>
      <dgm:t>
        <a:bodyPr/>
        <a:lstStyle/>
        <a:p>
          <a:r>
            <a:rPr lang="ru-RU" sz="1400" b="1" dirty="0" smtClean="0"/>
            <a:t>Питомники</a:t>
          </a:r>
          <a:endParaRPr lang="ru-RU" sz="1400" b="1" dirty="0"/>
        </a:p>
      </dgm:t>
    </dgm:pt>
    <dgm:pt modelId="{A790E4C8-2663-446E-82E9-156ABBC94A5C}" type="parTrans" cxnId="{262CB7AA-7DFD-43E1-BD91-81555E4B53EA}">
      <dgm:prSet/>
      <dgm:spPr/>
      <dgm:t>
        <a:bodyPr/>
        <a:lstStyle/>
        <a:p>
          <a:endParaRPr lang="ru-RU"/>
        </a:p>
      </dgm:t>
    </dgm:pt>
    <dgm:pt modelId="{25EA4A62-8534-40CD-AC58-CD0405F4A566}" type="sibTrans" cxnId="{262CB7AA-7DFD-43E1-BD91-81555E4B53EA}">
      <dgm:prSet/>
      <dgm:spPr/>
      <dgm:t>
        <a:bodyPr/>
        <a:lstStyle/>
        <a:p>
          <a:endParaRPr lang="ru-RU"/>
        </a:p>
      </dgm:t>
    </dgm:pt>
    <dgm:pt modelId="{55E9C329-541B-4F75-B01C-EA2F2E5C2DE9}">
      <dgm:prSet custT="1"/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машин и оборудования </a:t>
          </a:r>
          <a:endParaRPr lang="ru-RU" sz="1100" b="1" dirty="0"/>
        </a:p>
      </dgm:t>
    </dgm:pt>
    <dgm:pt modelId="{E3DE2245-D59D-4654-8F97-CE652C2B01B0}" type="parTrans" cxnId="{E8724003-C792-470A-A5BB-056768E54890}">
      <dgm:prSet/>
      <dgm:spPr/>
      <dgm:t>
        <a:bodyPr/>
        <a:lstStyle/>
        <a:p>
          <a:endParaRPr lang="ru-RU"/>
        </a:p>
      </dgm:t>
    </dgm:pt>
    <dgm:pt modelId="{A0A3C73B-A404-4080-9602-FDC33F245D7A}" type="sibTrans" cxnId="{E8724003-C792-470A-A5BB-056768E54890}">
      <dgm:prSet/>
      <dgm:spPr/>
      <dgm:t>
        <a:bodyPr/>
        <a:lstStyle/>
        <a:p>
          <a:endParaRPr lang="ru-RU"/>
        </a:p>
      </dgm:t>
    </dgm:pt>
    <dgm:pt modelId="{48D23D58-9305-4358-B515-3699A40DB9F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с/х техники и оборудования</a:t>
          </a:r>
          <a:endParaRPr lang="ru-RU" sz="1100" b="1" dirty="0"/>
        </a:p>
      </dgm:t>
    </dgm:pt>
    <dgm:pt modelId="{6B6C21B5-81BC-40FF-B1B4-8B6DDABC938A}" type="parTrans" cxnId="{96B1553F-4FC1-4A4B-BF6F-70C99954383F}">
      <dgm:prSet/>
      <dgm:spPr/>
      <dgm:t>
        <a:bodyPr/>
        <a:lstStyle/>
        <a:p>
          <a:endParaRPr lang="ru-RU"/>
        </a:p>
      </dgm:t>
    </dgm:pt>
    <dgm:pt modelId="{44DCBD08-7D94-43A8-A735-53E0EEE94456}" type="sibTrans" cxnId="{96B1553F-4FC1-4A4B-BF6F-70C99954383F}">
      <dgm:prSet/>
      <dgm:spPr/>
      <dgm:t>
        <a:bodyPr/>
        <a:lstStyle/>
        <a:p>
          <a:endParaRPr lang="ru-RU"/>
        </a:p>
      </dgm:t>
    </dgm:pt>
    <dgm:pt modelId="{36D09B38-B820-4F4F-AE8E-A9C25F5DAA5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с/х техники и оборудования</a:t>
          </a:r>
          <a:endParaRPr lang="ru-RU" sz="1100" b="1" dirty="0"/>
        </a:p>
      </dgm:t>
    </dgm:pt>
    <dgm:pt modelId="{C6BD6DCC-436C-4EDF-8642-7BCEBE302329}" type="parTrans" cxnId="{E8BAAD9E-9901-4717-8D9F-14F26EF35333}">
      <dgm:prSet/>
      <dgm:spPr/>
      <dgm:t>
        <a:bodyPr/>
        <a:lstStyle/>
        <a:p>
          <a:endParaRPr lang="ru-RU"/>
        </a:p>
      </dgm:t>
    </dgm:pt>
    <dgm:pt modelId="{7194064A-4391-471C-A1CE-691903334B75}" type="sibTrans" cxnId="{E8BAAD9E-9901-4717-8D9F-14F26EF35333}">
      <dgm:prSet/>
      <dgm:spPr/>
      <dgm:t>
        <a:bodyPr/>
        <a:lstStyle/>
        <a:p>
          <a:endParaRPr lang="ru-RU"/>
        </a:p>
      </dgm:t>
    </dgm:pt>
    <dgm:pt modelId="{4431A72E-ADB2-48DE-BEBE-839DCEF1650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</a:t>
          </a:r>
          <a:br>
            <a:rPr lang="ru-RU" sz="1100" b="1" dirty="0" smtClean="0"/>
          </a:br>
          <a:r>
            <a:rPr lang="ru-RU" sz="1100" b="1" dirty="0" smtClean="0"/>
            <a:t>прививочных комплексов</a:t>
          </a:r>
          <a:endParaRPr lang="ru-RU" sz="1100" b="1" dirty="0"/>
        </a:p>
      </dgm:t>
    </dgm:pt>
    <dgm:pt modelId="{0C3B0207-657F-4A8A-902A-5AECC403C300}" type="parTrans" cxnId="{AD1A5B34-9459-4C64-95EC-21458ABCF0F7}">
      <dgm:prSet/>
      <dgm:spPr/>
      <dgm:t>
        <a:bodyPr/>
        <a:lstStyle/>
        <a:p>
          <a:endParaRPr lang="ru-RU"/>
        </a:p>
      </dgm:t>
    </dgm:pt>
    <dgm:pt modelId="{0B1A6F4E-33A2-48F7-BF86-CBC4E00EFE90}" type="sibTrans" cxnId="{AD1A5B34-9459-4C64-95EC-21458ABCF0F7}">
      <dgm:prSet/>
      <dgm:spPr/>
      <dgm:t>
        <a:bodyPr/>
        <a:lstStyle/>
        <a:p>
          <a:endParaRPr lang="ru-RU"/>
        </a:p>
      </dgm:t>
    </dgm:pt>
    <dgm:pt modelId="{49B1A691-CCE8-47D3-970F-9EB97276ADB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машин и оборудования</a:t>
          </a:r>
          <a:endParaRPr lang="ru-RU" sz="1100" b="1" dirty="0"/>
        </a:p>
      </dgm:t>
    </dgm:pt>
    <dgm:pt modelId="{C27C3F9B-F8DC-4D46-A410-76D8AED000DE}" type="parTrans" cxnId="{763A441B-8BB6-4BAF-8F48-1B803A05B020}">
      <dgm:prSet/>
      <dgm:spPr/>
      <dgm:t>
        <a:bodyPr/>
        <a:lstStyle/>
        <a:p>
          <a:endParaRPr lang="ru-RU"/>
        </a:p>
      </dgm:t>
    </dgm:pt>
    <dgm:pt modelId="{38C1B8F3-F9DA-4752-8EA8-51A7FE43453B}" type="sibTrans" cxnId="{763A441B-8BB6-4BAF-8F48-1B803A05B020}">
      <dgm:prSet/>
      <dgm:spPr/>
      <dgm:t>
        <a:bodyPr/>
        <a:lstStyle/>
        <a:p>
          <a:endParaRPr lang="ru-RU"/>
        </a:p>
      </dgm:t>
    </dgm:pt>
    <dgm:pt modelId="{4E500E24-4791-46B9-B921-648662F1120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с/х техники и оборудования</a:t>
          </a:r>
          <a:endParaRPr lang="ru-RU" sz="1100" b="1" dirty="0"/>
        </a:p>
      </dgm:t>
    </dgm:pt>
    <dgm:pt modelId="{3FF12AA9-AFA1-4519-AC42-4E82DC2C8BE9}" type="parTrans" cxnId="{872AD9D1-A1A7-49C9-BC8E-F7869B8458F3}">
      <dgm:prSet/>
      <dgm:spPr/>
      <dgm:t>
        <a:bodyPr/>
        <a:lstStyle/>
        <a:p>
          <a:endParaRPr lang="ru-RU"/>
        </a:p>
      </dgm:t>
    </dgm:pt>
    <dgm:pt modelId="{82A4805D-F4AF-4F45-9A06-F14E2A3DA0BC}" type="sibTrans" cxnId="{872AD9D1-A1A7-49C9-BC8E-F7869B8458F3}">
      <dgm:prSet/>
      <dgm:spPr/>
      <dgm:t>
        <a:bodyPr/>
        <a:lstStyle/>
        <a:p>
          <a:endParaRPr lang="ru-RU"/>
        </a:p>
      </dgm:t>
    </dgm:pt>
    <dgm:pt modelId="{C0EB0DE9-AEAB-486E-99E6-B6784020A7E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с/х техники и оборудования</a:t>
          </a:r>
          <a:endParaRPr lang="ru-RU" sz="1100" b="1" dirty="0"/>
        </a:p>
      </dgm:t>
    </dgm:pt>
    <dgm:pt modelId="{68CA70B7-E007-435C-A057-578AE61541AF}" type="parTrans" cxnId="{FA4E1D60-7090-4AF0-8E3E-D1BEB1150870}">
      <dgm:prSet/>
      <dgm:spPr/>
      <dgm:t>
        <a:bodyPr/>
        <a:lstStyle/>
        <a:p>
          <a:endParaRPr lang="ru-RU"/>
        </a:p>
      </dgm:t>
    </dgm:pt>
    <dgm:pt modelId="{8632CEC6-302C-49BB-8C45-A6AD84F10957}" type="sibTrans" cxnId="{FA4E1D60-7090-4AF0-8E3E-D1BEB1150870}">
      <dgm:prSet/>
      <dgm:spPr/>
      <dgm:t>
        <a:bodyPr/>
        <a:lstStyle/>
        <a:p>
          <a:endParaRPr lang="ru-RU"/>
        </a:p>
      </dgm:t>
    </dgm:pt>
    <dgm:pt modelId="{D55B8733-19EA-4B76-BA96-3F6E3274D62E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Проектирование и строительство объектов соц. и инженерной инфраструктуры</a:t>
          </a:r>
          <a:endParaRPr lang="ru-RU" sz="1100" b="1" dirty="0"/>
        </a:p>
      </dgm:t>
    </dgm:pt>
    <dgm:pt modelId="{2F1975EB-657D-4459-90E6-99EC7451297C}" type="parTrans" cxnId="{0A850559-89C8-4C41-A8D4-FC1F3EE33EAF}">
      <dgm:prSet/>
      <dgm:spPr/>
      <dgm:t>
        <a:bodyPr/>
        <a:lstStyle/>
        <a:p>
          <a:endParaRPr lang="ru-RU"/>
        </a:p>
      </dgm:t>
    </dgm:pt>
    <dgm:pt modelId="{11713F1A-505B-4B39-A937-FE8F01F26135}" type="sibTrans" cxnId="{0A850559-89C8-4C41-A8D4-FC1F3EE33EAF}">
      <dgm:prSet/>
      <dgm:spPr/>
      <dgm:t>
        <a:bodyPr/>
        <a:lstStyle/>
        <a:p>
          <a:endParaRPr lang="ru-RU"/>
        </a:p>
      </dgm:t>
    </dgm:pt>
    <dgm:pt modelId="{19DEC702-C217-4CE8-BBDA-38FAE66E1E70}" type="pres">
      <dgm:prSet presAssocID="{9913D262-3CCC-463C-98ED-3591776D10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9F6462-8DC4-4015-B95C-59E46B90E644}" type="pres">
      <dgm:prSet presAssocID="{6E0E70B6-E3AD-4CB4-BD78-497E56E78D48}" presName="linNode" presStyleCnt="0"/>
      <dgm:spPr/>
    </dgm:pt>
    <dgm:pt modelId="{3EAEE4CA-359D-46BD-9367-DF282B5FBF5D}" type="pres">
      <dgm:prSet presAssocID="{6E0E70B6-E3AD-4CB4-BD78-497E56E78D48}" presName="parentText" presStyleLbl="node1" presStyleIdx="0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52CFB-4ED2-43BB-A258-62A27297239F}" type="pres">
      <dgm:prSet presAssocID="{6E0E70B6-E3AD-4CB4-BD78-497E56E78D48}" presName="descendantText" presStyleLbl="alignAccFollowNode1" presStyleIdx="0" presStyleCnt="7" custScaleX="105360" custScaleY="159427" custLinFactNeighborX="28827" custLinFactNeighborY="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6CDAB-418A-44A1-8919-BDED3D1EB92B}" type="pres">
      <dgm:prSet presAssocID="{9F04FD95-7B96-426E-8E26-004E3E5B47B9}" presName="sp" presStyleCnt="0"/>
      <dgm:spPr/>
    </dgm:pt>
    <dgm:pt modelId="{93241F03-0F4D-42CC-80A5-C3F89895FDD7}" type="pres">
      <dgm:prSet presAssocID="{2D18C497-C398-4378-A88D-BD4785447534}" presName="linNode" presStyleCnt="0"/>
      <dgm:spPr/>
    </dgm:pt>
    <dgm:pt modelId="{ECF19243-9D8E-4488-8C42-CE88240CD88A}" type="pres">
      <dgm:prSet presAssocID="{2D18C497-C398-4378-A88D-BD4785447534}" presName="parentText" presStyleLbl="node1" presStyleIdx="1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89BA1-8705-4668-A37B-40C4CBA4B291}" type="pres">
      <dgm:prSet presAssocID="{2D18C497-C398-4378-A88D-BD4785447534}" presName="descendantText" presStyleLbl="alignAccFollowNode1" presStyleIdx="1" presStyleCnt="7" custScaleX="105360" custScaleY="209155" custLinFactNeighborX="29845" custLinFactNeighborY="1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7F46D-36AF-4814-A657-AC7C14B9ACC4}" type="pres">
      <dgm:prSet presAssocID="{EC5400DE-27F3-4D56-B3F0-F16B47DED623}" presName="sp" presStyleCnt="0"/>
      <dgm:spPr/>
    </dgm:pt>
    <dgm:pt modelId="{25FC794D-0989-4F3D-A89D-E72F932402EB}" type="pres">
      <dgm:prSet presAssocID="{A76EEFF6-780E-4835-A6D4-C6A7E63077E3}" presName="linNode" presStyleCnt="0"/>
      <dgm:spPr/>
    </dgm:pt>
    <dgm:pt modelId="{EFE2AEE8-F99B-433A-BC82-89C832486D07}" type="pres">
      <dgm:prSet presAssocID="{A76EEFF6-780E-4835-A6D4-C6A7E63077E3}" presName="parentText" presStyleLbl="node1" presStyleIdx="2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E34B2-00FB-48F5-B109-4959533091BA}" type="pres">
      <dgm:prSet presAssocID="{A76EEFF6-780E-4835-A6D4-C6A7E63077E3}" presName="descendantText" presStyleLbl="alignAccFollowNode1" presStyleIdx="2" presStyleCnt="7" custScaleX="105360" custScaleY="170631" custLinFactNeighborX="31261" custLinFactNeighborY="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FCB5A-ACC0-4294-AB70-8E6A2738E7A5}" type="pres">
      <dgm:prSet presAssocID="{6D7A5B88-2C73-4358-B7D4-C805EEEA65F6}" presName="sp" presStyleCnt="0"/>
      <dgm:spPr/>
    </dgm:pt>
    <dgm:pt modelId="{9375DDEA-1663-416D-8533-E5AD721C8CC2}" type="pres">
      <dgm:prSet presAssocID="{220DA9BA-80D6-457B-81B7-82659AFDB1ED}" presName="linNode" presStyleCnt="0"/>
      <dgm:spPr/>
    </dgm:pt>
    <dgm:pt modelId="{260C280A-55E0-4262-95CD-044867632887}" type="pres">
      <dgm:prSet presAssocID="{220DA9BA-80D6-457B-81B7-82659AFDB1ED}" presName="parentText" presStyleLbl="node1" presStyleIdx="3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1C507-F8DF-416C-B251-2701DE9A39A0}" type="pres">
      <dgm:prSet presAssocID="{220DA9BA-80D6-457B-81B7-82659AFDB1ED}" presName="descendantText" presStyleLbl="alignAccFollowNode1" presStyleIdx="3" presStyleCnt="7" custScaleX="105360" custScaleY="136360" custLinFactNeighborX="31261" custLinFactNeighborY="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1B4FF-43B9-40D4-9B83-88C7F9A6875F}" type="pres">
      <dgm:prSet presAssocID="{4B9832D8-ED59-429F-A855-0D60CCB1262C}" presName="sp" presStyleCnt="0"/>
      <dgm:spPr/>
    </dgm:pt>
    <dgm:pt modelId="{998C643F-58CA-4843-AAF7-09F18C66A125}" type="pres">
      <dgm:prSet presAssocID="{FEA8BCED-4545-46B6-802F-8C1DB9C202FC}" presName="linNode" presStyleCnt="0"/>
      <dgm:spPr/>
    </dgm:pt>
    <dgm:pt modelId="{8F14F84F-1C6D-4074-A027-C588CFEA2E94}" type="pres">
      <dgm:prSet presAssocID="{FEA8BCED-4545-46B6-802F-8C1DB9C202FC}" presName="parentText" presStyleLbl="node1" presStyleIdx="4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07F40-CCE0-4377-B398-F22F58C52437}" type="pres">
      <dgm:prSet presAssocID="{FEA8BCED-4545-46B6-802F-8C1DB9C202FC}" presName="descendantText" presStyleLbl="alignAccFollowNode1" presStyleIdx="4" presStyleCnt="7" custScaleX="105360" custScaleY="128573" custLinFactNeighborX="2726" custLinFactNeighborY="-4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73FAA-2837-4760-AD97-46C5B87B3010}" type="pres">
      <dgm:prSet presAssocID="{6C458020-0B59-473C-B706-E600712CE6E3}" presName="sp" presStyleCnt="0"/>
      <dgm:spPr/>
    </dgm:pt>
    <dgm:pt modelId="{D75B449B-299E-4642-A770-E8E9768C2DF1}" type="pres">
      <dgm:prSet presAssocID="{30048B67-F174-4DD5-BB04-0A37AE5F2280}" presName="linNode" presStyleCnt="0"/>
      <dgm:spPr/>
    </dgm:pt>
    <dgm:pt modelId="{AD51ACA9-1822-4634-B51F-4F8FE11FECF3}" type="pres">
      <dgm:prSet presAssocID="{30048B67-F174-4DD5-BB04-0A37AE5F2280}" presName="parentText" presStyleLbl="node1" presStyleIdx="5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4E354-C351-4901-8B0C-19E8DFCCFF6E}" type="pres">
      <dgm:prSet presAssocID="{30048B67-F174-4DD5-BB04-0A37AE5F2280}" presName="descendantText" presStyleLbl="alignAccFollowNode1" presStyleIdx="5" presStyleCnt="7" custScaleX="105360" custScaleY="172619" custLinFactNeighborX="31261" custLinFactNeighborY="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782F6-BFCE-4D5E-8F7D-1051B4A29711}" type="pres">
      <dgm:prSet presAssocID="{25EA4A62-8534-40CD-AC58-CD0405F4A566}" presName="sp" presStyleCnt="0"/>
      <dgm:spPr/>
    </dgm:pt>
    <dgm:pt modelId="{00304E62-B7FF-4717-A89C-7A1A7EEEEBD9}" type="pres">
      <dgm:prSet presAssocID="{EAECC585-3D86-4E6B-9959-7C077CCCC869}" presName="linNode" presStyleCnt="0"/>
      <dgm:spPr/>
    </dgm:pt>
    <dgm:pt modelId="{BC1CAF25-8B7A-44CB-AF36-80E0AC916A6A}" type="pres">
      <dgm:prSet presAssocID="{EAECC585-3D86-4E6B-9959-7C077CCCC869}" presName="parentText" presStyleLbl="node1" presStyleIdx="6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AEFAE-FDF9-48AB-9FC0-0C70E7FAC708}" type="pres">
      <dgm:prSet presAssocID="{EAECC585-3D86-4E6B-9959-7C077CCCC869}" presName="descendantText" presStyleLbl="alignAccFollowNode1" presStyleIdx="6" presStyleCnt="7" custScaleX="105360" custScaleY="167221" custLinFactNeighborX="31261" custLinFactNeighborY="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4D25B7-BB22-43A8-93EF-CFBE6DCF3417}" type="presOf" srcId="{4E500E24-4791-46B9-B921-648662F11203}" destId="{11652CFB-4ED2-43BB-A258-62A27297239F}" srcOrd="0" destOrd="1" presId="urn:microsoft.com/office/officeart/2005/8/layout/vList5"/>
    <dgm:cxn modelId="{A717A943-56F2-4685-9E10-A1EDB97DEFBD}" srcId="{9913D262-3CCC-463C-98ED-3591776D10A4}" destId="{A76EEFF6-780E-4835-A6D4-C6A7E63077E3}" srcOrd="2" destOrd="0" parTransId="{399E2837-5858-450C-B869-CC4155E85334}" sibTransId="{6D7A5B88-2C73-4358-B7D4-C805EEEA65F6}"/>
    <dgm:cxn modelId="{3D1F106B-5922-485E-A528-41C6E4D30D71}" type="presOf" srcId="{DFBD10CC-7C22-4D72-AF8F-6532D88369B6}" destId="{A1A89BA1-8705-4668-A37B-40C4CBA4B291}" srcOrd="0" destOrd="0" presId="urn:microsoft.com/office/officeart/2005/8/layout/vList5"/>
    <dgm:cxn modelId="{5F39D388-0377-46A1-BE2F-08A6B07805B5}" type="presOf" srcId="{C9E889D4-237F-4CB9-8308-02C4BD7C52C1}" destId="{DA707F40-CCE0-4377-B398-F22F58C52437}" srcOrd="0" destOrd="0" presId="urn:microsoft.com/office/officeart/2005/8/layout/vList5"/>
    <dgm:cxn modelId="{AC56ADEC-6DD8-4826-B772-7A28A23B71B1}" type="presOf" srcId="{65DBF5CE-7E99-44EE-BA83-E5A4C5FAA0AA}" destId="{F01AEFAE-FDF9-48AB-9FC0-0C70E7FAC708}" srcOrd="0" destOrd="0" presId="urn:microsoft.com/office/officeart/2005/8/layout/vList5"/>
    <dgm:cxn modelId="{AE18F5BB-B694-4945-8AE3-F0B264880AAA}" type="presOf" srcId="{A76EEFF6-780E-4835-A6D4-C6A7E63077E3}" destId="{EFE2AEE8-F99B-433A-BC82-89C832486D07}" srcOrd="0" destOrd="0" presId="urn:microsoft.com/office/officeart/2005/8/layout/vList5"/>
    <dgm:cxn modelId="{53F63863-878C-4E92-B450-FD62B22900E2}" type="presOf" srcId="{30048B67-F174-4DD5-BB04-0A37AE5F2280}" destId="{AD51ACA9-1822-4634-B51F-4F8FE11FECF3}" srcOrd="0" destOrd="0" presId="urn:microsoft.com/office/officeart/2005/8/layout/vList5"/>
    <dgm:cxn modelId="{2E746C13-94C2-4FFE-87E0-7C932828F968}" type="presOf" srcId="{C0EB0DE9-AEAB-486E-99E6-B6784020A7EC}" destId="{DA707F40-CCE0-4377-B398-F22F58C52437}" srcOrd="0" destOrd="1" presId="urn:microsoft.com/office/officeart/2005/8/layout/vList5"/>
    <dgm:cxn modelId="{4E2854A0-A479-403C-89A7-DA36E191DD0E}" type="presOf" srcId="{220DA9BA-80D6-457B-81B7-82659AFDB1ED}" destId="{260C280A-55E0-4262-95CD-044867632887}" srcOrd="0" destOrd="0" presId="urn:microsoft.com/office/officeart/2005/8/layout/vList5"/>
    <dgm:cxn modelId="{E8724003-C792-470A-A5BB-056768E54890}" srcId="{2D18C497-C398-4378-A88D-BD4785447534}" destId="{55E9C329-541B-4F75-B01C-EA2F2E5C2DE9}" srcOrd="1" destOrd="0" parTransId="{E3DE2245-D59D-4654-8F97-CE652C2B01B0}" sibTransId="{A0A3C73B-A404-4080-9602-FDC33F245D7A}"/>
    <dgm:cxn modelId="{00D8A3A3-4120-4C08-957F-B491CE009795}" srcId="{9913D262-3CCC-463C-98ED-3591776D10A4}" destId="{EAECC585-3D86-4E6B-9959-7C077CCCC869}" srcOrd="6" destOrd="0" parTransId="{D6F842CD-46B0-4865-8B36-BD5DF16DD360}" sibTransId="{7BB127EE-F01C-4876-80C5-4125E3B63706}"/>
    <dgm:cxn modelId="{FA4E1D60-7090-4AF0-8E3E-D1BEB1150870}" srcId="{FEA8BCED-4545-46B6-802F-8C1DB9C202FC}" destId="{C0EB0DE9-AEAB-486E-99E6-B6784020A7EC}" srcOrd="1" destOrd="0" parTransId="{68CA70B7-E007-435C-A057-578AE61541AF}" sibTransId="{8632CEC6-302C-49BB-8C45-A6AD84F10957}"/>
    <dgm:cxn modelId="{0A850559-89C8-4C41-A8D4-FC1F3EE33EAF}" srcId="{EAECC585-3D86-4E6B-9959-7C077CCCC869}" destId="{D55B8733-19EA-4B76-BA96-3F6E3274D62E}" srcOrd="1" destOrd="0" parTransId="{2F1975EB-657D-4459-90E6-99EC7451297C}" sibTransId="{11713F1A-505B-4B39-A937-FE8F01F26135}"/>
    <dgm:cxn modelId="{370112FD-AE84-42F1-8957-E86A2A9341B2}" type="presOf" srcId="{84DB526B-CD57-48B1-86A9-30BB1CB6DD40}" destId="{11652CFB-4ED2-43BB-A258-62A27297239F}" srcOrd="0" destOrd="0" presId="urn:microsoft.com/office/officeart/2005/8/layout/vList5"/>
    <dgm:cxn modelId="{E18A8988-5CD1-439E-B74E-BB58C4C6BC2F}" type="presOf" srcId="{D55B8733-19EA-4B76-BA96-3F6E3274D62E}" destId="{F01AEFAE-FDF9-48AB-9FC0-0C70E7FAC708}" srcOrd="0" destOrd="1" presId="urn:microsoft.com/office/officeart/2005/8/layout/vList5"/>
    <dgm:cxn modelId="{AD130F82-869E-4B6C-A9EB-9160D7AA876B}" srcId="{220DA9BA-80D6-457B-81B7-82659AFDB1ED}" destId="{D6CF95CF-D535-477A-9859-57F9D70CA894}" srcOrd="0" destOrd="0" parTransId="{BF29C10E-9BC6-4F2B-BFB6-E893E8F7922D}" sibTransId="{4BF5E313-3CD2-4471-A996-BAE833533D6C}"/>
    <dgm:cxn modelId="{056DA128-6B3E-4A9F-A6BA-26DBFCD05B16}" type="presOf" srcId="{D53A1364-DDDA-42B6-B3A9-74566E51A209}" destId="{E2A4E354-C351-4901-8B0C-19E8DFCCFF6E}" srcOrd="0" destOrd="1" presId="urn:microsoft.com/office/officeart/2005/8/layout/vList5"/>
    <dgm:cxn modelId="{53150D54-76C0-46D5-9FC1-EEDB22DD64BE}" type="presOf" srcId="{FEA8BCED-4545-46B6-802F-8C1DB9C202FC}" destId="{8F14F84F-1C6D-4074-A027-C588CFEA2E94}" srcOrd="0" destOrd="0" presId="urn:microsoft.com/office/officeart/2005/8/layout/vList5"/>
    <dgm:cxn modelId="{E8BAAD9E-9901-4717-8D9F-14F26EF35333}" srcId="{A76EEFF6-780E-4835-A6D4-C6A7E63077E3}" destId="{36D09B38-B820-4F4F-AE8E-A9C25F5DAA5B}" srcOrd="1" destOrd="0" parTransId="{C6BD6DCC-436C-4EDF-8642-7BCEBE302329}" sibTransId="{7194064A-4391-471C-A1CE-691903334B75}"/>
    <dgm:cxn modelId="{8717878F-3D61-4B8E-B44C-C907A0D0343C}" type="presOf" srcId="{D6CF95CF-D535-477A-9859-57F9D70CA894}" destId="{5921C507-F8DF-416C-B251-2701DE9A39A0}" srcOrd="0" destOrd="0" presId="urn:microsoft.com/office/officeart/2005/8/layout/vList5"/>
    <dgm:cxn modelId="{96B1553F-4FC1-4A4B-BF6F-70C99954383F}" srcId="{30048B67-F174-4DD5-BB04-0A37AE5F2280}" destId="{48D23D58-9305-4358-B515-3699A40DB9F6}" srcOrd="2" destOrd="0" parTransId="{6B6C21B5-81BC-40FF-B1B4-8B6DDABC938A}" sibTransId="{44DCBD08-7D94-43A8-A735-53E0EEE94456}"/>
    <dgm:cxn modelId="{605E5FF6-A671-4DFA-8B4D-153594FFE59C}" type="presOf" srcId="{55E9C329-541B-4F75-B01C-EA2F2E5C2DE9}" destId="{A1A89BA1-8705-4668-A37B-40C4CBA4B291}" srcOrd="0" destOrd="1" presId="urn:microsoft.com/office/officeart/2005/8/layout/vList5"/>
    <dgm:cxn modelId="{262CB7AA-7DFD-43E1-BD91-81555E4B53EA}" srcId="{9913D262-3CCC-463C-98ED-3591776D10A4}" destId="{30048B67-F174-4DD5-BB04-0A37AE5F2280}" srcOrd="5" destOrd="0" parTransId="{A790E4C8-2663-446E-82E9-156ABBC94A5C}" sibTransId="{25EA4A62-8534-40CD-AC58-CD0405F4A566}"/>
    <dgm:cxn modelId="{A478A43E-770D-4399-BC3A-67E05A46AD09}" srcId="{FEA8BCED-4545-46B6-802F-8C1DB9C202FC}" destId="{C9E889D4-237F-4CB9-8308-02C4BD7C52C1}" srcOrd="0" destOrd="0" parTransId="{3E394008-8F26-4A41-8AB9-40C2F243C3F4}" sibTransId="{156BAF0B-446A-4C45-9F15-FBB16ED0B489}"/>
    <dgm:cxn modelId="{693EA069-88E8-424F-9E83-0FECEA50783E}" srcId="{9913D262-3CCC-463C-98ED-3591776D10A4}" destId="{2D18C497-C398-4378-A88D-BD4785447534}" srcOrd="1" destOrd="0" parTransId="{F5389A88-080D-4399-9C4A-81DB805B6597}" sibTransId="{EC5400DE-27F3-4D56-B3F0-F16B47DED623}"/>
    <dgm:cxn modelId="{4D8AFD40-FAA3-4A89-8E9B-50F2461A251C}" srcId="{9913D262-3CCC-463C-98ED-3591776D10A4}" destId="{FEA8BCED-4545-46B6-802F-8C1DB9C202FC}" srcOrd="4" destOrd="0" parTransId="{ACD22463-EEAA-41B0-A9C8-E4BD623AED23}" sibTransId="{6C458020-0B59-473C-B706-E600712CE6E3}"/>
    <dgm:cxn modelId="{64F8A02F-3858-4DA8-A257-3A709E966883}" srcId="{9913D262-3CCC-463C-98ED-3591776D10A4}" destId="{6E0E70B6-E3AD-4CB4-BD78-497E56E78D48}" srcOrd="0" destOrd="0" parTransId="{479FA7DE-BDA6-49FB-ACB8-73D9A19615AE}" sibTransId="{9F04FD95-7B96-426E-8E26-004E3E5B47B9}"/>
    <dgm:cxn modelId="{3050D02C-DC2D-41BE-806F-BD7F6E741CB7}" srcId="{A76EEFF6-780E-4835-A6D4-C6A7E63077E3}" destId="{0F61B903-383F-48CF-8352-13765AF5F29C}" srcOrd="0" destOrd="0" parTransId="{F3B0494A-FA82-44ED-96D0-9826C004681C}" sibTransId="{1EE3FF5E-DEA8-45A6-AE14-D4FD563F9C56}"/>
    <dgm:cxn modelId="{7F799E64-EE41-4136-9F93-1DB4D4CF2691}" type="presOf" srcId="{0F61B903-383F-48CF-8352-13765AF5F29C}" destId="{99FE34B2-00FB-48F5-B109-4959533091BA}" srcOrd="0" destOrd="0" presId="urn:microsoft.com/office/officeart/2005/8/layout/vList5"/>
    <dgm:cxn modelId="{AD1A5B34-9459-4C64-95EC-21458ABCF0F7}" srcId="{30048B67-F174-4DD5-BB04-0A37AE5F2280}" destId="{4431A72E-ADB2-48DE-BEBE-839DCEF16501}" srcOrd="0" destOrd="0" parTransId="{0C3B0207-657F-4A8A-902A-5AECC403C300}" sibTransId="{0B1A6F4E-33A2-48F7-BF86-CBC4E00EFE90}"/>
    <dgm:cxn modelId="{F971BC64-EFC0-41E2-97AF-172B38608F9A}" srcId="{2D18C497-C398-4378-A88D-BD4785447534}" destId="{DFBD10CC-7C22-4D72-AF8F-6532D88369B6}" srcOrd="0" destOrd="0" parTransId="{EA317CFC-69F4-49D9-B010-2F0F1D5391E5}" sibTransId="{DD3B57D1-663D-4FBA-A89F-35EB9E11535F}"/>
    <dgm:cxn modelId="{0FC6C24D-8547-43CF-874F-C221F1D05101}" type="presOf" srcId="{9913D262-3CCC-463C-98ED-3591776D10A4}" destId="{19DEC702-C217-4CE8-BBDA-38FAE66E1E70}" srcOrd="0" destOrd="0" presId="urn:microsoft.com/office/officeart/2005/8/layout/vList5"/>
    <dgm:cxn modelId="{EF7F90A9-3044-4BE9-ACBB-12D800522EE6}" srcId="{EAECC585-3D86-4E6B-9959-7C077CCCC869}" destId="{65DBF5CE-7E99-44EE-BA83-E5A4C5FAA0AA}" srcOrd="0" destOrd="0" parTransId="{999A59D0-265E-4DD9-961B-D6C9709A8294}" sibTransId="{A13432E7-1877-4681-AE30-2587BD1C2A55}"/>
    <dgm:cxn modelId="{B2E3F9A9-2B4C-458A-A226-0C0E539FE629}" srcId="{6E0E70B6-E3AD-4CB4-BD78-497E56E78D48}" destId="{84DB526B-CD57-48B1-86A9-30BB1CB6DD40}" srcOrd="0" destOrd="0" parTransId="{D93E4814-6ED7-4CF0-8DEA-EEC6D56EA238}" sibTransId="{E5DE7937-2D85-49E9-9BA8-C5848460C92E}"/>
    <dgm:cxn modelId="{388D52D4-36A0-46DC-89F8-5FA6ED8716DC}" type="presOf" srcId="{2D18C497-C398-4378-A88D-BD4785447534}" destId="{ECF19243-9D8E-4488-8C42-CE88240CD88A}" srcOrd="0" destOrd="0" presId="urn:microsoft.com/office/officeart/2005/8/layout/vList5"/>
    <dgm:cxn modelId="{763A441B-8BB6-4BAF-8F48-1B803A05B020}" srcId="{220DA9BA-80D6-457B-81B7-82659AFDB1ED}" destId="{49B1A691-CCE8-47D3-970F-9EB97276ADBA}" srcOrd="1" destOrd="0" parTransId="{C27C3F9B-F8DC-4D46-A410-76D8AED000DE}" sibTransId="{38C1B8F3-F9DA-4752-8EA8-51A7FE43453B}"/>
    <dgm:cxn modelId="{872AD9D1-A1A7-49C9-BC8E-F7869B8458F3}" srcId="{6E0E70B6-E3AD-4CB4-BD78-497E56E78D48}" destId="{4E500E24-4791-46B9-B921-648662F11203}" srcOrd="1" destOrd="0" parTransId="{3FF12AA9-AFA1-4519-AC42-4E82DC2C8BE9}" sibTransId="{82A4805D-F4AF-4F45-9A06-F14E2A3DA0BC}"/>
    <dgm:cxn modelId="{47AC0024-09EC-48DD-820D-EB1660F7A3C4}" type="presOf" srcId="{36D09B38-B820-4F4F-AE8E-A9C25F5DAA5B}" destId="{99FE34B2-00FB-48F5-B109-4959533091BA}" srcOrd="0" destOrd="1" presId="urn:microsoft.com/office/officeart/2005/8/layout/vList5"/>
    <dgm:cxn modelId="{0B8F44EC-6727-4BCF-87A7-CE53F74B5374}" type="presOf" srcId="{48D23D58-9305-4358-B515-3699A40DB9F6}" destId="{E2A4E354-C351-4901-8B0C-19E8DFCCFF6E}" srcOrd="0" destOrd="2" presId="urn:microsoft.com/office/officeart/2005/8/layout/vList5"/>
    <dgm:cxn modelId="{9C2D2C18-81A7-4784-8C17-8194AF67DB12}" srcId="{30048B67-F174-4DD5-BB04-0A37AE5F2280}" destId="{D53A1364-DDDA-42B6-B3A9-74566E51A209}" srcOrd="1" destOrd="0" parTransId="{AB62F647-3269-442A-A795-1914F81CAC58}" sibTransId="{0ECED474-994C-4A57-8567-26C01CE6C350}"/>
    <dgm:cxn modelId="{CE0A30F9-0ACB-43CD-A843-11586DAF6E46}" type="presOf" srcId="{4431A72E-ADB2-48DE-BEBE-839DCEF16501}" destId="{E2A4E354-C351-4901-8B0C-19E8DFCCFF6E}" srcOrd="0" destOrd="0" presId="urn:microsoft.com/office/officeart/2005/8/layout/vList5"/>
    <dgm:cxn modelId="{1512CE91-D094-4C52-B10D-E6CED0286795}" type="presOf" srcId="{EAECC585-3D86-4E6B-9959-7C077CCCC869}" destId="{BC1CAF25-8B7A-44CB-AF36-80E0AC916A6A}" srcOrd="0" destOrd="0" presId="urn:microsoft.com/office/officeart/2005/8/layout/vList5"/>
    <dgm:cxn modelId="{18E77A16-5CCC-432D-937B-2CA1409FDE3C}" srcId="{9913D262-3CCC-463C-98ED-3591776D10A4}" destId="{220DA9BA-80D6-457B-81B7-82659AFDB1ED}" srcOrd="3" destOrd="0" parTransId="{CD4C65CB-3B9E-4C7E-A3C2-E5D33EF93144}" sibTransId="{4B9832D8-ED59-429F-A855-0D60CCB1262C}"/>
    <dgm:cxn modelId="{293F050C-059F-4FCD-B39D-2EFACE373504}" type="presOf" srcId="{49B1A691-CCE8-47D3-970F-9EB97276ADBA}" destId="{5921C507-F8DF-416C-B251-2701DE9A39A0}" srcOrd="0" destOrd="1" presId="urn:microsoft.com/office/officeart/2005/8/layout/vList5"/>
    <dgm:cxn modelId="{18687946-F8AD-452F-9945-F85B5A0D01E5}" type="presOf" srcId="{6E0E70B6-E3AD-4CB4-BD78-497E56E78D48}" destId="{3EAEE4CA-359D-46BD-9367-DF282B5FBF5D}" srcOrd="0" destOrd="0" presId="urn:microsoft.com/office/officeart/2005/8/layout/vList5"/>
    <dgm:cxn modelId="{823E96F1-409A-48E0-A714-60E542306E26}" type="presParOf" srcId="{19DEC702-C217-4CE8-BBDA-38FAE66E1E70}" destId="{FF9F6462-8DC4-4015-B95C-59E46B90E644}" srcOrd="0" destOrd="0" presId="urn:microsoft.com/office/officeart/2005/8/layout/vList5"/>
    <dgm:cxn modelId="{ECF08881-EFD8-4098-8209-D7F75FB4C300}" type="presParOf" srcId="{FF9F6462-8DC4-4015-B95C-59E46B90E644}" destId="{3EAEE4CA-359D-46BD-9367-DF282B5FBF5D}" srcOrd="0" destOrd="0" presId="urn:microsoft.com/office/officeart/2005/8/layout/vList5"/>
    <dgm:cxn modelId="{DE1E2931-5B48-4093-9DED-A73E7F926288}" type="presParOf" srcId="{FF9F6462-8DC4-4015-B95C-59E46B90E644}" destId="{11652CFB-4ED2-43BB-A258-62A27297239F}" srcOrd="1" destOrd="0" presId="urn:microsoft.com/office/officeart/2005/8/layout/vList5"/>
    <dgm:cxn modelId="{31A75323-AF1C-4DB5-BF6F-15A43EF55594}" type="presParOf" srcId="{19DEC702-C217-4CE8-BBDA-38FAE66E1E70}" destId="{9006CDAB-418A-44A1-8919-BDED3D1EB92B}" srcOrd="1" destOrd="0" presId="urn:microsoft.com/office/officeart/2005/8/layout/vList5"/>
    <dgm:cxn modelId="{390BB047-8E5A-4DF1-B38F-6FAFB8987F52}" type="presParOf" srcId="{19DEC702-C217-4CE8-BBDA-38FAE66E1E70}" destId="{93241F03-0F4D-42CC-80A5-C3F89895FDD7}" srcOrd="2" destOrd="0" presId="urn:microsoft.com/office/officeart/2005/8/layout/vList5"/>
    <dgm:cxn modelId="{5AA46D6C-7678-42F5-A10C-319861C44501}" type="presParOf" srcId="{93241F03-0F4D-42CC-80A5-C3F89895FDD7}" destId="{ECF19243-9D8E-4488-8C42-CE88240CD88A}" srcOrd="0" destOrd="0" presId="urn:microsoft.com/office/officeart/2005/8/layout/vList5"/>
    <dgm:cxn modelId="{D1890C7D-D4FF-4955-910D-469BD0544F31}" type="presParOf" srcId="{93241F03-0F4D-42CC-80A5-C3F89895FDD7}" destId="{A1A89BA1-8705-4668-A37B-40C4CBA4B291}" srcOrd="1" destOrd="0" presId="urn:microsoft.com/office/officeart/2005/8/layout/vList5"/>
    <dgm:cxn modelId="{40D47EC9-B06B-4E14-87F0-CB4238A45005}" type="presParOf" srcId="{19DEC702-C217-4CE8-BBDA-38FAE66E1E70}" destId="{38E7F46D-36AF-4814-A657-AC7C14B9ACC4}" srcOrd="3" destOrd="0" presId="urn:microsoft.com/office/officeart/2005/8/layout/vList5"/>
    <dgm:cxn modelId="{BB135011-C911-4D3D-B625-BDE13B37D321}" type="presParOf" srcId="{19DEC702-C217-4CE8-BBDA-38FAE66E1E70}" destId="{25FC794D-0989-4F3D-A89D-E72F932402EB}" srcOrd="4" destOrd="0" presId="urn:microsoft.com/office/officeart/2005/8/layout/vList5"/>
    <dgm:cxn modelId="{CE37EB42-9597-4173-9122-F53E1486CA35}" type="presParOf" srcId="{25FC794D-0989-4F3D-A89D-E72F932402EB}" destId="{EFE2AEE8-F99B-433A-BC82-89C832486D07}" srcOrd="0" destOrd="0" presId="urn:microsoft.com/office/officeart/2005/8/layout/vList5"/>
    <dgm:cxn modelId="{B423B1A1-8DEB-41E9-A2AA-DB0F09D1E1B2}" type="presParOf" srcId="{25FC794D-0989-4F3D-A89D-E72F932402EB}" destId="{99FE34B2-00FB-48F5-B109-4959533091BA}" srcOrd="1" destOrd="0" presId="urn:microsoft.com/office/officeart/2005/8/layout/vList5"/>
    <dgm:cxn modelId="{F91A4334-3244-4CA1-AEC4-EF1990EE8C1D}" type="presParOf" srcId="{19DEC702-C217-4CE8-BBDA-38FAE66E1E70}" destId="{19EFCB5A-ACC0-4294-AB70-8E6A2738E7A5}" srcOrd="5" destOrd="0" presId="urn:microsoft.com/office/officeart/2005/8/layout/vList5"/>
    <dgm:cxn modelId="{06B771AD-8B4F-49A6-B521-E221E17FD08D}" type="presParOf" srcId="{19DEC702-C217-4CE8-BBDA-38FAE66E1E70}" destId="{9375DDEA-1663-416D-8533-E5AD721C8CC2}" srcOrd="6" destOrd="0" presId="urn:microsoft.com/office/officeart/2005/8/layout/vList5"/>
    <dgm:cxn modelId="{6FC74F02-5B65-4F49-B10C-079A6EA2A537}" type="presParOf" srcId="{9375DDEA-1663-416D-8533-E5AD721C8CC2}" destId="{260C280A-55E0-4262-95CD-044867632887}" srcOrd="0" destOrd="0" presId="urn:microsoft.com/office/officeart/2005/8/layout/vList5"/>
    <dgm:cxn modelId="{A4C55C76-B702-45DE-9B77-55C829E73C04}" type="presParOf" srcId="{9375DDEA-1663-416D-8533-E5AD721C8CC2}" destId="{5921C507-F8DF-416C-B251-2701DE9A39A0}" srcOrd="1" destOrd="0" presId="urn:microsoft.com/office/officeart/2005/8/layout/vList5"/>
    <dgm:cxn modelId="{8D6225B2-B8C8-4814-9BD1-C79EAB756F0D}" type="presParOf" srcId="{19DEC702-C217-4CE8-BBDA-38FAE66E1E70}" destId="{3A61B4FF-43B9-40D4-9B83-88C7F9A6875F}" srcOrd="7" destOrd="0" presId="urn:microsoft.com/office/officeart/2005/8/layout/vList5"/>
    <dgm:cxn modelId="{02464383-B351-4F90-BDE2-6F2528480728}" type="presParOf" srcId="{19DEC702-C217-4CE8-BBDA-38FAE66E1E70}" destId="{998C643F-58CA-4843-AAF7-09F18C66A125}" srcOrd="8" destOrd="0" presId="urn:microsoft.com/office/officeart/2005/8/layout/vList5"/>
    <dgm:cxn modelId="{6C50449E-DBF9-429D-B262-70D75ACF596D}" type="presParOf" srcId="{998C643F-58CA-4843-AAF7-09F18C66A125}" destId="{8F14F84F-1C6D-4074-A027-C588CFEA2E94}" srcOrd="0" destOrd="0" presId="urn:microsoft.com/office/officeart/2005/8/layout/vList5"/>
    <dgm:cxn modelId="{854710C2-5CD9-4138-BA30-084D551EA7FB}" type="presParOf" srcId="{998C643F-58CA-4843-AAF7-09F18C66A125}" destId="{DA707F40-CCE0-4377-B398-F22F58C52437}" srcOrd="1" destOrd="0" presId="urn:microsoft.com/office/officeart/2005/8/layout/vList5"/>
    <dgm:cxn modelId="{461EB56E-FB67-498D-8BA3-9B4E7942FD6B}" type="presParOf" srcId="{19DEC702-C217-4CE8-BBDA-38FAE66E1E70}" destId="{79273FAA-2837-4760-AD97-46C5B87B3010}" srcOrd="9" destOrd="0" presId="urn:microsoft.com/office/officeart/2005/8/layout/vList5"/>
    <dgm:cxn modelId="{8451A469-F879-4ED0-8679-67982BDB37E2}" type="presParOf" srcId="{19DEC702-C217-4CE8-BBDA-38FAE66E1E70}" destId="{D75B449B-299E-4642-A770-E8E9768C2DF1}" srcOrd="10" destOrd="0" presId="urn:microsoft.com/office/officeart/2005/8/layout/vList5"/>
    <dgm:cxn modelId="{ADAB5FE2-411C-4B5C-9A9F-06276ACBD2A8}" type="presParOf" srcId="{D75B449B-299E-4642-A770-E8E9768C2DF1}" destId="{AD51ACA9-1822-4634-B51F-4F8FE11FECF3}" srcOrd="0" destOrd="0" presId="urn:microsoft.com/office/officeart/2005/8/layout/vList5"/>
    <dgm:cxn modelId="{FEB3733B-46C0-40C6-B0B5-9625E6DB2D78}" type="presParOf" srcId="{D75B449B-299E-4642-A770-E8E9768C2DF1}" destId="{E2A4E354-C351-4901-8B0C-19E8DFCCFF6E}" srcOrd="1" destOrd="0" presId="urn:microsoft.com/office/officeart/2005/8/layout/vList5"/>
    <dgm:cxn modelId="{CC4CB44E-E958-4127-9E7C-BA32974E6E8A}" type="presParOf" srcId="{19DEC702-C217-4CE8-BBDA-38FAE66E1E70}" destId="{A2D782F6-BFCE-4D5E-8F7D-1051B4A29711}" srcOrd="11" destOrd="0" presId="urn:microsoft.com/office/officeart/2005/8/layout/vList5"/>
    <dgm:cxn modelId="{BACDC6D1-8D6E-4842-8059-48FC0D6FA717}" type="presParOf" srcId="{19DEC702-C217-4CE8-BBDA-38FAE66E1E70}" destId="{00304E62-B7FF-4717-A89C-7A1A7EEEEBD9}" srcOrd="12" destOrd="0" presId="urn:microsoft.com/office/officeart/2005/8/layout/vList5"/>
    <dgm:cxn modelId="{864F63AA-6006-4175-A606-01115BA30470}" type="presParOf" srcId="{00304E62-B7FF-4717-A89C-7A1A7EEEEBD9}" destId="{BC1CAF25-8B7A-44CB-AF36-80E0AC916A6A}" srcOrd="0" destOrd="0" presId="urn:microsoft.com/office/officeart/2005/8/layout/vList5"/>
    <dgm:cxn modelId="{0EB0E9A1-0650-48E9-96CC-6DB16DE21326}" type="presParOf" srcId="{00304E62-B7FF-4717-A89C-7A1A7EEEEBD9}" destId="{F01AEFAE-FDF9-48AB-9FC0-0C70E7FAC7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3D262-3CCC-463C-98ED-3591776D10A4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18C497-C398-4378-A88D-BD478544753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Мясное скотоводство</a:t>
          </a:r>
          <a:endParaRPr lang="ru-RU" sz="1400" b="1" dirty="0"/>
        </a:p>
      </dgm:t>
    </dgm:pt>
    <dgm:pt modelId="{F5389A88-080D-4399-9C4A-81DB805B6597}" type="parTrans" cxnId="{693EA069-88E8-424F-9E83-0FECEA50783E}">
      <dgm:prSet/>
      <dgm:spPr/>
      <dgm:t>
        <a:bodyPr/>
        <a:lstStyle/>
        <a:p>
          <a:endParaRPr lang="ru-RU"/>
        </a:p>
      </dgm:t>
    </dgm:pt>
    <dgm:pt modelId="{EC5400DE-27F3-4D56-B3F0-F16B47DED623}" type="sibTrans" cxnId="{693EA069-88E8-424F-9E83-0FECEA50783E}">
      <dgm:prSet/>
      <dgm:spPr/>
      <dgm:t>
        <a:bodyPr/>
        <a:lstStyle/>
        <a:p>
          <a:endParaRPr lang="ru-RU"/>
        </a:p>
      </dgm:t>
    </dgm:pt>
    <dgm:pt modelId="{DFBD10CC-7C22-4D72-AF8F-6532D88369B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Строительство, реконструкция и модернизация</a:t>
          </a:r>
          <a:endParaRPr lang="ru-RU" sz="1100" b="1" dirty="0"/>
        </a:p>
      </dgm:t>
    </dgm:pt>
    <dgm:pt modelId="{EA317CFC-69F4-49D9-B010-2F0F1D5391E5}" type="parTrans" cxnId="{F971BC64-EFC0-41E2-97AF-172B38608F9A}">
      <dgm:prSet/>
      <dgm:spPr/>
      <dgm:t>
        <a:bodyPr/>
        <a:lstStyle/>
        <a:p>
          <a:endParaRPr lang="ru-RU"/>
        </a:p>
      </dgm:t>
    </dgm:pt>
    <dgm:pt modelId="{DD3B57D1-663D-4FBA-A89F-35EB9E11535F}" type="sibTrans" cxnId="{F971BC64-EFC0-41E2-97AF-172B38608F9A}">
      <dgm:prSet/>
      <dgm:spPr/>
      <dgm:t>
        <a:bodyPr/>
        <a:lstStyle/>
        <a:p>
          <a:endParaRPr lang="ru-RU"/>
        </a:p>
      </dgm:t>
    </dgm:pt>
    <dgm:pt modelId="{A76EEFF6-780E-4835-A6D4-C6A7E63077E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Свиноводство</a:t>
          </a:r>
          <a:endParaRPr lang="ru-RU" sz="1400" b="1" dirty="0"/>
        </a:p>
      </dgm:t>
    </dgm:pt>
    <dgm:pt modelId="{399E2837-5858-450C-B869-CC4155E85334}" type="parTrans" cxnId="{A717A943-56F2-4685-9E10-A1EDB97DEFBD}">
      <dgm:prSet/>
      <dgm:spPr/>
      <dgm:t>
        <a:bodyPr/>
        <a:lstStyle/>
        <a:p>
          <a:endParaRPr lang="ru-RU"/>
        </a:p>
      </dgm:t>
    </dgm:pt>
    <dgm:pt modelId="{6D7A5B88-2C73-4358-B7D4-C805EEEA65F6}" type="sibTrans" cxnId="{A717A943-56F2-4685-9E10-A1EDB97DEFBD}">
      <dgm:prSet/>
      <dgm:spPr/>
      <dgm:t>
        <a:bodyPr/>
        <a:lstStyle/>
        <a:p>
          <a:endParaRPr lang="ru-RU"/>
        </a:p>
      </dgm:t>
    </dgm:pt>
    <dgm:pt modelId="{0F61B903-383F-48CF-8352-13765AF5F29C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Строительство, реконструкция и модернизация</a:t>
          </a:r>
          <a:endParaRPr lang="ru-RU" sz="1100" b="1" dirty="0"/>
        </a:p>
      </dgm:t>
    </dgm:pt>
    <dgm:pt modelId="{F3B0494A-FA82-44ED-96D0-9826C004681C}" type="parTrans" cxnId="{3050D02C-DC2D-41BE-806F-BD7F6E741CB7}">
      <dgm:prSet/>
      <dgm:spPr/>
      <dgm:t>
        <a:bodyPr/>
        <a:lstStyle/>
        <a:p>
          <a:endParaRPr lang="ru-RU"/>
        </a:p>
      </dgm:t>
    </dgm:pt>
    <dgm:pt modelId="{1EE3FF5E-DEA8-45A6-AE14-D4FD563F9C56}" type="sibTrans" cxnId="{3050D02C-DC2D-41BE-806F-BD7F6E741CB7}">
      <dgm:prSet/>
      <dgm:spPr/>
      <dgm:t>
        <a:bodyPr/>
        <a:lstStyle/>
        <a:p>
          <a:endParaRPr lang="ru-RU"/>
        </a:p>
      </dgm:t>
    </dgm:pt>
    <dgm:pt modelId="{220DA9BA-80D6-457B-81B7-82659AFDB1E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Птицеводство</a:t>
          </a:r>
          <a:endParaRPr lang="ru-RU" sz="1400" b="1" dirty="0"/>
        </a:p>
      </dgm:t>
    </dgm:pt>
    <dgm:pt modelId="{CD4C65CB-3B9E-4C7E-A3C2-E5D33EF93144}" type="parTrans" cxnId="{18E77A16-5CCC-432D-937B-2CA1409FDE3C}">
      <dgm:prSet/>
      <dgm:spPr/>
      <dgm:t>
        <a:bodyPr/>
        <a:lstStyle/>
        <a:p>
          <a:endParaRPr lang="ru-RU"/>
        </a:p>
      </dgm:t>
    </dgm:pt>
    <dgm:pt modelId="{4B9832D8-ED59-429F-A855-0D60CCB1262C}" type="sibTrans" cxnId="{18E77A16-5CCC-432D-937B-2CA1409FDE3C}">
      <dgm:prSet/>
      <dgm:spPr/>
      <dgm:t>
        <a:bodyPr/>
        <a:lstStyle/>
        <a:p>
          <a:endParaRPr lang="ru-RU"/>
        </a:p>
      </dgm:t>
    </dgm:pt>
    <dgm:pt modelId="{D6CF95CF-D535-477A-9859-57F9D70CA894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Строительство, реконструкция и модернизация</a:t>
          </a:r>
          <a:endParaRPr lang="ru-RU" sz="1100" b="1" dirty="0"/>
        </a:p>
      </dgm:t>
    </dgm:pt>
    <dgm:pt modelId="{BF29C10E-9BC6-4F2B-BFB6-E893E8F7922D}" type="parTrans" cxnId="{AD130F82-869E-4B6C-A9EB-9160D7AA876B}">
      <dgm:prSet/>
      <dgm:spPr/>
      <dgm:t>
        <a:bodyPr/>
        <a:lstStyle/>
        <a:p>
          <a:endParaRPr lang="ru-RU"/>
        </a:p>
      </dgm:t>
    </dgm:pt>
    <dgm:pt modelId="{4BF5E313-3CD2-4471-A996-BAE833533D6C}" type="sibTrans" cxnId="{AD130F82-869E-4B6C-A9EB-9160D7AA876B}">
      <dgm:prSet/>
      <dgm:spPr/>
      <dgm:t>
        <a:bodyPr/>
        <a:lstStyle/>
        <a:p>
          <a:endParaRPr lang="ru-RU"/>
        </a:p>
      </dgm:t>
    </dgm:pt>
    <dgm:pt modelId="{6E0E70B6-E3AD-4CB4-BD78-497E56E78D4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Молочное </a:t>
          </a:r>
          <a:r>
            <a:rPr lang="ru-RU" sz="1400" b="1" dirty="0" err="1" smtClean="0"/>
            <a:t>скотовоодство</a:t>
          </a:r>
          <a:endParaRPr lang="ru-RU" sz="1400" b="1" dirty="0"/>
        </a:p>
      </dgm:t>
    </dgm:pt>
    <dgm:pt modelId="{479FA7DE-BDA6-49FB-ACB8-73D9A19615AE}" type="parTrans" cxnId="{64F8A02F-3858-4DA8-A257-3A709E966883}">
      <dgm:prSet/>
      <dgm:spPr/>
      <dgm:t>
        <a:bodyPr/>
        <a:lstStyle/>
        <a:p>
          <a:endParaRPr lang="ru-RU"/>
        </a:p>
      </dgm:t>
    </dgm:pt>
    <dgm:pt modelId="{9F04FD95-7B96-426E-8E26-004E3E5B47B9}" type="sibTrans" cxnId="{64F8A02F-3858-4DA8-A257-3A709E966883}">
      <dgm:prSet/>
      <dgm:spPr/>
      <dgm:t>
        <a:bodyPr/>
        <a:lstStyle/>
        <a:p>
          <a:endParaRPr lang="ru-RU"/>
        </a:p>
      </dgm:t>
    </dgm:pt>
    <dgm:pt modelId="{EAECC585-3D86-4E6B-9959-7C077CCCC86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1400"/>
            </a:lnSpc>
            <a:spcAft>
              <a:spcPts val="0"/>
            </a:spcAft>
          </a:pPr>
          <a:r>
            <a:rPr lang="ru-RU" sz="1200" b="1" dirty="0" smtClean="0"/>
            <a:t>Комплексное обустройство  объектами социальной и инженерной инфраструктуры</a:t>
          </a:r>
          <a:endParaRPr lang="ru-RU" sz="1200" b="1" dirty="0"/>
        </a:p>
      </dgm:t>
    </dgm:pt>
    <dgm:pt modelId="{D6F842CD-46B0-4865-8B36-BD5DF16DD360}" type="parTrans" cxnId="{00D8A3A3-4120-4C08-957F-B491CE009795}">
      <dgm:prSet/>
      <dgm:spPr/>
      <dgm:t>
        <a:bodyPr/>
        <a:lstStyle/>
        <a:p>
          <a:endParaRPr lang="ru-RU"/>
        </a:p>
      </dgm:t>
    </dgm:pt>
    <dgm:pt modelId="{7BB127EE-F01C-4876-80C5-4125E3B63706}" type="sibTrans" cxnId="{00D8A3A3-4120-4C08-957F-B491CE009795}">
      <dgm:prSet/>
      <dgm:spPr/>
      <dgm:t>
        <a:bodyPr/>
        <a:lstStyle/>
        <a:p>
          <a:endParaRPr lang="ru-RU"/>
        </a:p>
      </dgm:t>
    </dgm:pt>
    <dgm:pt modelId="{FEA8BCED-4545-46B6-802F-8C1DB9C202F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/>
            <a:t>Переработка и сбыт продукции животноводства</a:t>
          </a:r>
          <a:endParaRPr lang="ru-RU" sz="1400" b="1" dirty="0"/>
        </a:p>
      </dgm:t>
    </dgm:pt>
    <dgm:pt modelId="{ACD22463-EEAA-41B0-A9C8-E4BD623AED23}" type="parTrans" cxnId="{4D8AFD40-FAA3-4A89-8E9B-50F2461A251C}">
      <dgm:prSet/>
      <dgm:spPr/>
      <dgm:t>
        <a:bodyPr/>
        <a:lstStyle/>
        <a:p>
          <a:endParaRPr lang="ru-RU"/>
        </a:p>
      </dgm:t>
    </dgm:pt>
    <dgm:pt modelId="{6C458020-0B59-473C-B706-E600712CE6E3}" type="sibTrans" cxnId="{4D8AFD40-FAA3-4A89-8E9B-50F2461A251C}">
      <dgm:prSet/>
      <dgm:spPr/>
      <dgm:t>
        <a:bodyPr/>
        <a:lstStyle/>
        <a:p>
          <a:endParaRPr lang="ru-RU"/>
        </a:p>
      </dgm:t>
    </dgm:pt>
    <dgm:pt modelId="{84DB526B-CD57-48B1-86A9-30BB1CB6DD40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Строительство, реконструкция и модернизация </a:t>
          </a:r>
          <a:endParaRPr lang="ru-RU" sz="1100" b="1" dirty="0"/>
        </a:p>
      </dgm:t>
    </dgm:pt>
    <dgm:pt modelId="{D93E4814-6ED7-4CF0-8DEA-EEC6D56EA238}" type="parTrans" cxnId="{B2E3F9A9-2B4C-458A-A226-0C0E539FE629}">
      <dgm:prSet/>
      <dgm:spPr/>
      <dgm:t>
        <a:bodyPr/>
        <a:lstStyle/>
        <a:p>
          <a:endParaRPr lang="ru-RU"/>
        </a:p>
      </dgm:t>
    </dgm:pt>
    <dgm:pt modelId="{E5DE7937-2D85-49E9-9BA8-C5848460C92E}" type="sibTrans" cxnId="{B2E3F9A9-2B4C-458A-A226-0C0E539FE629}">
      <dgm:prSet/>
      <dgm:spPr/>
      <dgm:t>
        <a:bodyPr/>
        <a:lstStyle/>
        <a:p>
          <a:endParaRPr lang="ru-RU"/>
        </a:p>
      </dgm:t>
    </dgm:pt>
    <dgm:pt modelId="{65DBF5CE-7E99-44EE-BA83-E5A4C5FAA0AA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жилья для работников</a:t>
          </a:r>
          <a:endParaRPr lang="ru-RU" sz="1100" b="1" dirty="0"/>
        </a:p>
      </dgm:t>
    </dgm:pt>
    <dgm:pt modelId="{999A59D0-265E-4DD9-961B-D6C9709A8294}" type="parTrans" cxnId="{EF7F90A9-3044-4BE9-ACBB-12D800522EE6}">
      <dgm:prSet/>
      <dgm:spPr/>
      <dgm:t>
        <a:bodyPr/>
        <a:lstStyle/>
        <a:p>
          <a:endParaRPr lang="ru-RU"/>
        </a:p>
      </dgm:t>
    </dgm:pt>
    <dgm:pt modelId="{A13432E7-1877-4681-AE30-2587BD1C2A55}" type="sibTrans" cxnId="{EF7F90A9-3044-4BE9-ACBB-12D800522EE6}">
      <dgm:prSet/>
      <dgm:spPr/>
      <dgm:t>
        <a:bodyPr/>
        <a:lstStyle/>
        <a:p>
          <a:endParaRPr lang="ru-RU"/>
        </a:p>
      </dgm:t>
    </dgm:pt>
    <dgm:pt modelId="{C9E889D4-237F-4CB9-8308-02C4BD7C52C1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оборудования для убоя и глубокой переработки</a:t>
          </a:r>
          <a:endParaRPr lang="ru-RU" sz="1100" b="1" dirty="0"/>
        </a:p>
      </dgm:t>
    </dgm:pt>
    <dgm:pt modelId="{3E394008-8F26-4A41-8AB9-40C2F243C3F4}" type="parTrans" cxnId="{A478A43E-770D-4399-BC3A-67E05A46AD09}">
      <dgm:prSet/>
      <dgm:spPr/>
      <dgm:t>
        <a:bodyPr/>
        <a:lstStyle/>
        <a:p>
          <a:endParaRPr lang="ru-RU"/>
        </a:p>
      </dgm:t>
    </dgm:pt>
    <dgm:pt modelId="{156BAF0B-446A-4C45-9F15-FBB16ED0B489}" type="sibTrans" cxnId="{A478A43E-770D-4399-BC3A-67E05A46AD09}">
      <dgm:prSet/>
      <dgm:spPr/>
      <dgm:t>
        <a:bodyPr/>
        <a:lstStyle/>
        <a:p>
          <a:endParaRPr lang="ru-RU"/>
        </a:p>
      </dgm:t>
    </dgm:pt>
    <dgm:pt modelId="{30048B67-F174-4DD5-BB04-0A37AE5F228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err="1" smtClean="0"/>
            <a:t>Аквакультура</a:t>
          </a:r>
          <a:endParaRPr lang="ru-RU" sz="1400" b="1" dirty="0"/>
        </a:p>
      </dgm:t>
    </dgm:pt>
    <dgm:pt modelId="{A790E4C8-2663-446E-82E9-156ABBC94A5C}" type="parTrans" cxnId="{262CB7AA-7DFD-43E1-BD91-81555E4B53EA}">
      <dgm:prSet/>
      <dgm:spPr/>
      <dgm:t>
        <a:bodyPr/>
        <a:lstStyle/>
        <a:p>
          <a:endParaRPr lang="ru-RU"/>
        </a:p>
      </dgm:t>
    </dgm:pt>
    <dgm:pt modelId="{25EA4A62-8534-40CD-AC58-CD0405F4A566}" type="sibTrans" cxnId="{262CB7AA-7DFD-43E1-BD91-81555E4B53EA}">
      <dgm:prSet/>
      <dgm:spPr/>
      <dgm:t>
        <a:bodyPr/>
        <a:lstStyle/>
        <a:p>
          <a:endParaRPr lang="ru-RU"/>
        </a:p>
      </dgm:t>
    </dgm:pt>
    <dgm:pt modelId="{4431A72E-ADB2-48DE-BEBE-839DCEF16501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Строительство и реконструкция объектов по производству, переработке и реализации рыбы и рыбопродуктов;</a:t>
          </a:r>
          <a:endParaRPr lang="ru-RU" sz="1100" b="1" dirty="0"/>
        </a:p>
      </dgm:t>
    </dgm:pt>
    <dgm:pt modelId="{0C3B0207-657F-4A8A-902A-5AECC403C300}" type="parTrans" cxnId="{AD1A5B34-9459-4C64-95EC-21458ABCF0F7}">
      <dgm:prSet/>
      <dgm:spPr/>
      <dgm:t>
        <a:bodyPr/>
        <a:lstStyle/>
        <a:p>
          <a:endParaRPr lang="ru-RU"/>
        </a:p>
      </dgm:t>
    </dgm:pt>
    <dgm:pt modelId="{0B1A6F4E-33A2-48F7-BF86-CBC4E00EFE90}" type="sibTrans" cxnId="{AD1A5B34-9459-4C64-95EC-21458ABCF0F7}">
      <dgm:prSet/>
      <dgm:spPr/>
      <dgm:t>
        <a:bodyPr/>
        <a:lstStyle/>
        <a:p>
          <a:endParaRPr lang="ru-RU"/>
        </a:p>
      </dgm:t>
    </dgm:pt>
    <dgm:pt modelId="{E10BFE4A-52D4-44CE-BF13-ACDB1E1AA0B1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Покупка телок и нетелей</a:t>
          </a:r>
          <a:endParaRPr lang="ru-RU" sz="1100" b="1" dirty="0"/>
        </a:p>
      </dgm:t>
    </dgm:pt>
    <dgm:pt modelId="{4AE7B0A5-FA47-4218-BFF0-2F9CB7314015}" type="parTrans" cxnId="{D8AB1B83-D4ED-40A0-82B6-65ABB020097B}">
      <dgm:prSet/>
      <dgm:spPr/>
      <dgm:t>
        <a:bodyPr/>
        <a:lstStyle/>
        <a:p>
          <a:endParaRPr lang="ru-RU"/>
        </a:p>
      </dgm:t>
    </dgm:pt>
    <dgm:pt modelId="{22B0F0B9-494F-4DEA-9B5C-587D732AECD0}" type="sibTrans" cxnId="{D8AB1B83-D4ED-40A0-82B6-65ABB020097B}">
      <dgm:prSet/>
      <dgm:spPr/>
      <dgm:t>
        <a:bodyPr/>
        <a:lstStyle/>
        <a:p>
          <a:endParaRPr lang="ru-RU"/>
        </a:p>
      </dgm:t>
    </dgm:pt>
    <dgm:pt modelId="{53AC0F5C-3E79-4419-9FFA-1FCE40A7BD6D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оборудования и машин</a:t>
          </a:r>
          <a:endParaRPr lang="ru-RU" sz="1100" b="1" dirty="0"/>
        </a:p>
      </dgm:t>
    </dgm:pt>
    <dgm:pt modelId="{60651A24-D3AF-481F-A1D1-B29EF5743D76}" type="parTrans" cxnId="{934C50ED-B143-4E45-8005-068C4CD5FEF9}">
      <dgm:prSet/>
      <dgm:spPr/>
      <dgm:t>
        <a:bodyPr/>
        <a:lstStyle/>
        <a:p>
          <a:endParaRPr lang="ru-RU"/>
        </a:p>
      </dgm:t>
    </dgm:pt>
    <dgm:pt modelId="{6115FD13-F4DD-4106-9BF2-1668201833C4}" type="sibTrans" cxnId="{934C50ED-B143-4E45-8005-068C4CD5FEF9}">
      <dgm:prSet/>
      <dgm:spPr/>
      <dgm:t>
        <a:bodyPr/>
        <a:lstStyle/>
        <a:p>
          <a:endParaRPr lang="ru-RU"/>
        </a:p>
      </dgm:t>
    </dgm:pt>
    <dgm:pt modelId="{F6B15E75-890B-4319-B301-C40F9ADA92F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Покупка помесного и товарного скота</a:t>
          </a:r>
          <a:endParaRPr lang="ru-RU" sz="1100" b="1" dirty="0"/>
        </a:p>
      </dgm:t>
    </dgm:pt>
    <dgm:pt modelId="{0B566A97-0D1D-4F67-8011-62CA1EFDAAEE}" type="parTrans" cxnId="{3905997D-2416-47C0-A177-769E82113AE9}">
      <dgm:prSet/>
      <dgm:spPr/>
      <dgm:t>
        <a:bodyPr/>
        <a:lstStyle/>
        <a:p>
          <a:endParaRPr lang="ru-RU"/>
        </a:p>
      </dgm:t>
    </dgm:pt>
    <dgm:pt modelId="{3F76B108-E471-4AFF-96B7-DCAC3CE42F3E}" type="sibTrans" cxnId="{3905997D-2416-47C0-A177-769E82113AE9}">
      <dgm:prSet/>
      <dgm:spPr/>
      <dgm:t>
        <a:bodyPr/>
        <a:lstStyle/>
        <a:p>
          <a:endParaRPr lang="ru-RU"/>
        </a:p>
      </dgm:t>
    </dgm:pt>
    <dgm:pt modelId="{44CB2211-CEBE-4B3D-A42C-21905D90CB4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оборудования и машин</a:t>
          </a:r>
          <a:endParaRPr lang="ru-RU" sz="1100" b="1" dirty="0"/>
        </a:p>
      </dgm:t>
    </dgm:pt>
    <dgm:pt modelId="{478FA33D-63BD-4597-9FF9-6296711F3588}" type="parTrans" cxnId="{103E1FE2-75EE-47DE-AFCB-D4F11FA8C89A}">
      <dgm:prSet/>
      <dgm:spPr/>
      <dgm:t>
        <a:bodyPr/>
        <a:lstStyle/>
        <a:p>
          <a:endParaRPr lang="ru-RU"/>
        </a:p>
      </dgm:t>
    </dgm:pt>
    <dgm:pt modelId="{5F0BA797-93DC-42F0-9C17-6004CAD56FDF}" type="sibTrans" cxnId="{103E1FE2-75EE-47DE-AFCB-D4F11FA8C89A}">
      <dgm:prSet/>
      <dgm:spPr/>
      <dgm:t>
        <a:bodyPr/>
        <a:lstStyle/>
        <a:p>
          <a:endParaRPr lang="ru-RU"/>
        </a:p>
      </dgm:t>
    </dgm:pt>
    <dgm:pt modelId="{8A01EBC6-FB6A-4C60-A33C-5351B64DD58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 Приобретение оборудования и машин</a:t>
          </a:r>
          <a:endParaRPr lang="ru-RU" sz="1100" b="1" dirty="0"/>
        </a:p>
      </dgm:t>
    </dgm:pt>
    <dgm:pt modelId="{2DD5C533-7C7D-433B-B3B7-BC3448B8E550}" type="parTrans" cxnId="{340441A9-3F95-4781-B62C-B5641AC9A636}">
      <dgm:prSet/>
      <dgm:spPr/>
      <dgm:t>
        <a:bodyPr/>
        <a:lstStyle/>
        <a:p>
          <a:endParaRPr lang="ru-RU"/>
        </a:p>
      </dgm:t>
    </dgm:pt>
    <dgm:pt modelId="{05258D46-C8A2-4C00-AFEB-88AA13E444E1}" type="sibTrans" cxnId="{340441A9-3F95-4781-B62C-B5641AC9A636}">
      <dgm:prSet/>
      <dgm:spPr/>
      <dgm:t>
        <a:bodyPr/>
        <a:lstStyle/>
        <a:p>
          <a:endParaRPr lang="ru-RU"/>
        </a:p>
      </dgm:t>
    </dgm:pt>
    <dgm:pt modelId="{720D51C2-AE7F-4DA4-9A92-646B1E0E2561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оборудования и машин</a:t>
          </a:r>
          <a:endParaRPr lang="ru-RU" sz="1100" b="1" dirty="0"/>
        </a:p>
      </dgm:t>
    </dgm:pt>
    <dgm:pt modelId="{560497FB-8694-44CA-AA2A-526A6C55D3A8}" type="parTrans" cxnId="{2E98A1C8-20D0-4AE7-9783-41B7EE9131FB}">
      <dgm:prSet/>
      <dgm:spPr/>
      <dgm:t>
        <a:bodyPr/>
        <a:lstStyle/>
        <a:p>
          <a:endParaRPr lang="ru-RU"/>
        </a:p>
      </dgm:t>
    </dgm:pt>
    <dgm:pt modelId="{D5A78669-BA6C-4392-8C8A-2A61CAC93268}" type="sibTrans" cxnId="{2E98A1C8-20D0-4AE7-9783-41B7EE9131FB}">
      <dgm:prSet/>
      <dgm:spPr/>
      <dgm:t>
        <a:bodyPr/>
        <a:lstStyle/>
        <a:p>
          <a:endParaRPr lang="ru-RU"/>
        </a:p>
      </dgm:t>
    </dgm:pt>
    <dgm:pt modelId="{A315794F-38D1-406A-AD10-2E8AEA305206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Приобретение оборудования и машин</a:t>
          </a:r>
          <a:endParaRPr lang="ru-RU" sz="1100" b="1" dirty="0"/>
        </a:p>
      </dgm:t>
    </dgm:pt>
    <dgm:pt modelId="{C9DB31B1-9BF2-413F-9D53-0FDA3A1E45D3}" type="parTrans" cxnId="{9605D996-728F-48BF-8CBE-77F39ACEE5DC}">
      <dgm:prSet/>
      <dgm:spPr/>
      <dgm:t>
        <a:bodyPr/>
        <a:lstStyle/>
        <a:p>
          <a:endParaRPr lang="ru-RU"/>
        </a:p>
      </dgm:t>
    </dgm:pt>
    <dgm:pt modelId="{B509DA72-157F-40AA-8C73-95AB6D246B37}" type="sibTrans" cxnId="{9605D996-728F-48BF-8CBE-77F39ACEE5DC}">
      <dgm:prSet/>
      <dgm:spPr/>
      <dgm:t>
        <a:bodyPr/>
        <a:lstStyle/>
        <a:p>
          <a:endParaRPr lang="ru-RU"/>
        </a:p>
      </dgm:t>
    </dgm:pt>
    <dgm:pt modelId="{BD786713-DC84-4673-ADDE-05CBF9A7260A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pPr marL="144000" algn="l">
            <a:lnSpc>
              <a:spcPts val="1200"/>
            </a:lnSpc>
            <a:spcAft>
              <a:spcPts val="0"/>
            </a:spcAft>
          </a:pPr>
          <a:r>
            <a:rPr lang="ru-RU" sz="1100" b="1" dirty="0" smtClean="0"/>
            <a:t>Проектирование и строительство объектов соц. и инженерной инфраструктуры</a:t>
          </a:r>
          <a:endParaRPr lang="ru-RU" sz="1100" b="1" dirty="0"/>
        </a:p>
      </dgm:t>
    </dgm:pt>
    <dgm:pt modelId="{3052313A-EFD3-4E89-B5C1-5056DD953C2E}" type="parTrans" cxnId="{3275AA35-5240-4A3A-BC25-FE101DC37E86}">
      <dgm:prSet/>
      <dgm:spPr/>
      <dgm:t>
        <a:bodyPr/>
        <a:lstStyle/>
        <a:p>
          <a:endParaRPr lang="ru-RU"/>
        </a:p>
      </dgm:t>
    </dgm:pt>
    <dgm:pt modelId="{95C809F5-91AE-46E2-BDCE-142552989319}" type="sibTrans" cxnId="{3275AA35-5240-4A3A-BC25-FE101DC37E86}">
      <dgm:prSet/>
      <dgm:spPr/>
      <dgm:t>
        <a:bodyPr/>
        <a:lstStyle/>
        <a:p>
          <a:endParaRPr lang="ru-RU"/>
        </a:p>
      </dgm:t>
    </dgm:pt>
    <dgm:pt modelId="{19DEC702-C217-4CE8-BBDA-38FAE66E1E70}" type="pres">
      <dgm:prSet presAssocID="{9913D262-3CCC-463C-98ED-3591776D10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9F6462-8DC4-4015-B95C-59E46B90E644}" type="pres">
      <dgm:prSet presAssocID="{6E0E70B6-E3AD-4CB4-BD78-497E56E78D48}" presName="linNode" presStyleCnt="0"/>
      <dgm:spPr/>
    </dgm:pt>
    <dgm:pt modelId="{3EAEE4CA-359D-46BD-9367-DF282B5FBF5D}" type="pres">
      <dgm:prSet presAssocID="{6E0E70B6-E3AD-4CB4-BD78-497E56E78D48}" presName="parentText" presStyleLbl="node1" presStyleIdx="0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52CFB-4ED2-43BB-A258-62A27297239F}" type="pres">
      <dgm:prSet presAssocID="{6E0E70B6-E3AD-4CB4-BD78-497E56E78D48}" presName="descendantText" presStyleLbl="alignAccFollowNode1" presStyleIdx="0" presStyleCnt="7" custScaleX="105360" custScaleY="159644" custLinFactNeighborX="-967" custLinFactNeighborY="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6CDAB-418A-44A1-8919-BDED3D1EB92B}" type="pres">
      <dgm:prSet presAssocID="{9F04FD95-7B96-426E-8E26-004E3E5B47B9}" presName="sp" presStyleCnt="0"/>
      <dgm:spPr/>
    </dgm:pt>
    <dgm:pt modelId="{93241F03-0F4D-42CC-80A5-C3F89895FDD7}" type="pres">
      <dgm:prSet presAssocID="{2D18C497-C398-4378-A88D-BD4785447534}" presName="linNode" presStyleCnt="0"/>
      <dgm:spPr/>
    </dgm:pt>
    <dgm:pt modelId="{ECF19243-9D8E-4488-8C42-CE88240CD88A}" type="pres">
      <dgm:prSet presAssocID="{2D18C497-C398-4378-A88D-BD4785447534}" presName="parentText" presStyleLbl="node1" presStyleIdx="1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89BA1-8705-4668-A37B-40C4CBA4B291}" type="pres">
      <dgm:prSet presAssocID="{2D18C497-C398-4378-A88D-BD4785447534}" presName="descendantText" presStyleLbl="alignAccFollowNode1" presStyleIdx="1" presStyleCnt="7" custScaleX="105360" custScaleY="149755" custLinFactNeighborX="-967" custLinFactNeighborY="2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7F46D-36AF-4814-A657-AC7C14B9ACC4}" type="pres">
      <dgm:prSet presAssocID="{EC5400DE-27F3-4D56-B3F0-F16B47DED623}" presName="sp" presStyleCnt="0"/>
      <dgm:spPr/>
    </dgm:pt>
    <dgm:pt modelId="{25FC794D-0989-4F3D-A89D-E72F932402EB}" type="pres">
      <dgm:prSet presAssocID="{A76EEFF6-780E-4835-A6D4-C6A7E63077E3}" presName="linNode" presStyleCnt="0"/>
      <dgm:spPr/>
    </dgm:pt>
    <dgm:pt modelId="{EFE2AEE8-F99B-433A-BC82-89C832486D07}" type="pres">
      <dgm:prSet presAssocID="{A76EEFF6-780E-4835-A6D4-C6A7E63077E3}" presName="parentText" presStyleLbl="node1" presStyleIdx="2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E34B2-00FB-48F5-B109-4959533091BA}" type="pres">
      <dgm:prSet presAssocID="{A76EEFF6-780E-4835-A6D4-C6A7E63077E3}" presName="descendantText" presStyleLbl="alignAccFollowNode1" presStyleIdx="2" presStyleCnt="7" custScaleX="105360" custLinFactNeighborX="-967" custLinFactNeighborY="7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FCB5A-ACC0-4294-AB70-8E6A2738E7A5}" type="pres">
      <dgm:prSet presAssocID="{6D7A5B88-2C73-4358-B7D4-C805EEEA65F6}" presName="sp" presStyleCnt="0"/>
      <dgm:spPr/>
    </dgm:pt>
    <dgm:pt modelId="{9375DDEA-1663-416D-8533-E5AD721C8CC2}" type="pres">
      <dgm:prSet presAssocID="{220DA9BA-80D6-457B-81B7-82659AFDB1ED}" presName="linNode" presStyleCnt="0"/>
      <dgm:spPr/>
    </dgm:pt>
    <dgm:pt modelId="{260C280A-55E0-4262-95CD-044867632887}" type="pres">
      <dgm:prSet presAssocID="{220DA9BA-80D6-457B-81B7-82659AFDB1ED}" presName="parentText" presStyleLbl="node1" presStyleIdx="3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1C507-F8DF-416C-B251-2701DE9A39A0}" type="pres">
      <dgm:prSet presAssocID="{220DA9BA-80D6-457B-81B7-82659AFDB1ED}" presName="descendantText" presStyleLbl="alignAccFollowNode1" presStyleIdx="3" presStyleCnt="7" custScaleX="105360" custLinFactNeighborX="-96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1B4FF-43B9-40D4-9B83-88C7F9A6875F}" type="pres">
      <dgm:prSet presAssocID="{4B9832D8-ED59-429F-A855-0D60CCB1262C}" presName="sp" presStyleCnt="0"/>
      <dgm:spPr/>
    </dgm:pt>
    <dgm:pt modelId="{998C643F-58CA-4843-AAF7-09F18C66A125}" type="pres">
      <dgm:prSet presAssocID="{FEA8BCED-4545-46B6-802F-8C1DB9C202FC}" presName="linNode" presStyleCnt="0"/>
      <dgm:spPr/>
    </dgm:pt>
    <dgm:pt modelId="{8F14F84F-1C6D-4074-A027-C588CFEA2E94}" type="pres">
      <dgm:prSet presAssocID="{FEA8BCED-4545-46B6-802F-8C1DB9C202FC}" presName="parentText" presStyleLbl="node1" presStyleIdx="4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07F40-CCE0-4377-B398-F22F58C52437}" type="pres">
      <dgm:prSet presAssocID="{FEA8BCED-4545-46B6-802F-8C1DB9C202FC}" presName="descendantText" presStyleLbl="alignAccFollowNode1" presStyleIdx="4" presStyleCnt="7" custScaleX="105360" custLinFactNeighborX="-967" custLinFactNeighborY="-4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73FAA-2837-4760-AD97-46C5B87B3010}" type="pres">
      <dgm:prSet presAssocID="{6C458020-0B59-473C-B706-E600712CE6E3}" presName="sp" presStyleCnt="0"/>
      <dgm:spPr/>
    </dgm:pt>
    <dgm:pt modelId="{D75B449B-299E-4642-A770-E8E9768C2DF1}" type="pres">
      <dgm:prSet presAssocID="{30048B67-F174-4DD5-BB04-0A37AE5F2280}" presName="linNode" presStyleCnt="0"/>
      <dgm:spPr/>
    </dgm:pt>
    <dgm:pt modelId="{AD51ACA9-1822-4634-B51F-4F8FE11FECF3}" type="pres">
      <dgm:prSet presAssocID="{30048B67-F174-4DD5-BB04-0A37AE5F2280}" presName="parentText" presStyleLbl="node1" presStyleIdx="5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4E354-C351-4901-8B0C-19E8DFCCFF6E}" type="pres">
      <dgm:prSet presAssocID="{30048B67-F174-4DD5-BB04-0A37AE5F2280}" presName="descendantText" presStyleLbl="alignAccFollowNode1" presStyleIdx="5" presStyleCnt="7" custScaleX="105360" custScaleY="116736" custLinFactNeighborX="-967" custLinFactNeighborY="7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782F6-BFCE-4D5E-8F7D-1051B4A29711}" type="pres">
      <dgm:prSet presAssocID="{25EA4A62-8534-40CD-AC58-CD0405F4A566}" presName="sp" presStyleCnt="0"/>
      <dgm:spPr/>
    </dgm:pt>
    <dgm:pt modelId="{00304E62-B7FF-4717-A89C-7A1A7EEEEBD9}" type="pres">
      <dgm:prSet presAssocID="{EAECC585-3D86-4E6B-9959-7C077CCCC869}" presName="linNode" presStyleCnt="0"/>
      <dgm:spPr/>
    </dgm:pt>
    <dgm:pt modelId="{BC1CAF25-8B7A-44CB-AF36-80E0AC916A6A}" type="pres">
      <dgm:prSet presAssocID="{EAECC585-3D86-4E6B-9959-7C077CCCC869}" presName="parentText" presStyleLbl="node1" presStyleIdx="6" presStyleCnt="7" custScaleX="170782" custLinFactNeighborX="-17170" custLinFactNeighborY="-22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AEFAE-FDF9-48AB-9FC0-0C70E7FAC708}" type="pres">
      <dgm:prSet presAssocID="{EAECC585-3D86-4E6B-9959-7C077CCCC869}" presName="descendantText" presStyleLbl="alignAccFollowNode1" presStyleIdx="6" presStyleCnt="7" custScaleX="105360" custLinFactNeighborX="-967" custLinFactNeighborY="7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3E1FE2-75EE-47DE-AFCB-D4F11FA8C89A}" srcId="{2D18C497-C398-4378-A88D-BD4785447534}" destId="{44CB2211-CEBE-4B3D-A42C-21905D90CB46}" srcOrd="2" destOrd="0" parTransId="{478FA33D-63BD-4597-9FF9-6296711F3588}" sibTransId="{5F0BA797-93DC-42F0-9C17-6004CAD56FDF}"/>
    <dgm:cxn modelId="{18E77A16-5CCC-432D-937B-2CA1409FDE3C}" srcId="{9913D262-3CCC-463C-98ED-3591776D10A4}" destId="{220DA9BA-80D6-457B-81B7-82659AFDB1ED}" srcOrd="3" destOrd="0" parTransId="{CD4C65CB-3B9E-4C7E-A3C2-E5D33EF93144}" sibTransId="{4B9832D8-ED59-429F-A855-0D60CCB1262C}"/>
    <dgm:cxn modelId="{CA4F5486-C783-4B3C-B558-0A0E959AC6F0}" type="presOf" srcId="{F6B15E75-890B-4319-B301-C40F9ADA92F6}" destId="{A1A89BA1-8705-4668-A37B-40C4CBA4B291}" srcOrd="0" destOrd="1" presId="urn:microsoft.com/office/officeart/2005/8/layout/vList5"/>
    <dgm:cxn modelId="{A478A43E-770D-4399-BC3A-67E05A46AD09}" srcId="{FEA8BCED-4545-46B6-802F-8C1DB9C202FC}" destId="{C9E889D4-237F-4CB9-8308-02C4BD7C52C1}" srcOrd="0" destOrd="0" parTransId="{3E394008-8F26-4A41-8AB9-40C2F243C3F4}" sibTransId="{156BAF0B-446A-4C45-9F15-FBB16ED0B489}"/>
    <dgm:cxn modelId="{25B70734-6A68-42FA-9CFC-25118D58281E}" type="presOf" srcId="{6E0E70B6-E3AD-4CB4-BD78-497E56E78D48}" destId="{3EAEE4CA-359D-46BD-9367-DF282B5FBF5D}" srcOrd="0" destOrd="0" presId="urn:microsoft.com/office/officeart/2005/8/layout/vList5"/>
    <dgm:cxn modelId="{78B68D4D-6069-4D53-B26B-B944BD77F770}" type="presOf" srcId="{220DA9BA-80D6-457B-81B7-82659AFDB1ED}" destId="{260C280A-55E0-4262-95CD-044867632887}" srcOrd="0" destOrd="0" presId="urn:microsoft.com/office/officeart/2005/8/layout/vList5"/>
    <dgm:cxn modelId="{00D8A3A3-4120-4C08-957F-B491CE009795}" srcId="{9913D262-3CCC-463C-98ED-3591776D10A4}" destId="{EAECC585-3D86-4E6B-9959-7C077CCCC869}" srcOrd="6" destOrd="0" parTransId="{D6F842CD-46B0-4865-8B36-BD5DF16DD360}" sibTransId="{7BB127EE-F01C-4876-80C5-4125E3B63706}"/>
    <dgm:cxn modelId="{693EA069-88E8-424F-9E83-0FECEA50783E}" srcId="{9913D262-3CCC-463C-98ED-3591776D10A4}" destId="{2D18C497-C398-4378-A88D-BD4785447534}" srcOrd="1" destOrd="0" parTransId="{F5389A88-080D-4399-9C4A-81DB805B6597}" sibTransId="{EC5400DE-27F3-4D56-B3F0-F16B47DED623}"/>
    <dgm:cxn modelId="{70E5B9E0-C893-4F40-890C-56780D8F0509}" type="presOf" srcId="{8A01EBC6-FB6A-4C60-A33C-5351B64DD586}" destId="{99FE34B2-00FB-48F5-B109-4959533091BA}" srcOrd="0" destOrd="1" presId="urn:microsoft.com/office/officeart/2005/8/layout/vList5"/>
    <dgm:cxn modelId="{512F8D01-A240-4855-BF77-2BF6B639EE17}" type="presOf" srcId="{2D18C497-C398-4378-A88D-BD4785447534}" destId="{ECF19243-9D8E-4488-8C42-CE88240CD88A}" srcOrd="0" destOrd="0" presId="urn:microsoft.com/office/officeart/2005/8/layout/vList5"/>
    <dgm:cxn modelId="{D8AB1B83-D4ED-40A0-82B6-65ABB020097B}" srcId="{6E0E70B6-E3AD-4CB4-BD78-497E56E78D48}" destId="{E10BFE4A-52D4-44CE-BF13-ACDB1E1AA0B1}" srcOrd="1" destOrd="0" parTransId="{4AE7B0A5-FA47-4218-BFF0-2F9CB7314015}" sibTransId="{22B0F0B9-494F-4DEA-9B5C-587D732AECD0}"/>
    <dgm:cxn modelId="{6674139A-4723-4F4E-95B6-7FC78FFC4987}" type="presOf" srcId="{A315794F-38D1-406A-AD10-2E8AEA305206}" destId="{E2A4E354-C351-4901-8B0C-19E8DFCCFF6E}" srcOrd="0" destOrd="1" presId="urn:microsoft.com/office/officeart/2005/8/layout/vList5"/>
    <dgm:cxn modelId="{E2414284-7F84-4E4B-8AF4-4CC627C6498D}" type="presOf" srcId="{84DB526B-CD57-48B1-86A9-30BB1CB6DD40}" destId="{11652CFB-4ED2-43BB-A258-62A27297239F}" srcOrd="0" destOrd="0" presId="urn:microsoft.com/office/officeart/2005/8/layout/vList5"/>
    <dgm:cxn modelId="{543FFF8A-6787-45EA-AB4B-E0A1CE9AC580}" type="presOf" srcId="{0F61B903-383F-48CF-8352-13765AF5F29C}" destId="{99FE34B2-00FB-48F5-B109-4959533091BA}" srcOrd="0" destOrd="0" presId="urn:microsoft.com/office/officeart/2005/8/layout/vList5"/>
    <dgm:cxn modelId="{262CB7AA-7DFD-43E1-BD91-81555E4B53EA}" srcId="{9913D262-3CCC-463C-98ED-3591776D10A4}" destId="{30048B67-F174-4DD5-BB04-0A37AE5F2280}" srcOrd="5" destOrd="0" parTransId="{A790E4C8-2663-446E-82E9-156ABBC94A5C}" sibTransId="{25EA4A62-8534-40CD-AC58-CD0405F4A566}"/>
    <dgm:cxn modelId="{976C9606-9A18-41A2-8B10-486141A98A63}" type="presOf" srcId="{4431A72E-ADB2-48DE-BEBE-839DCEF16501}" destId="{E2A4E354-C351-4901-8B0C-19E8DFCCFF6E}" srcOrd="0" destOrd="0" presId="urn:microsoft.com/office/officeart/2005/8/layout/vList5"/>
    <dgm:cxn modelId="{3512C473-5786-45EC-AD37-1B223E1634F5}" type="presOf" srcId="{30048B67-F174-4DD5-BB04-0A37AE5F2280}" destId="{AD51ACA9-1822-4634-B51F-4F8FE11FECF3}" srcOrd="0" destOrd="0" presId="urn:microsoft.com/office/officeart/2005/8/layout/vList5"/>
    <dgm:cxn modelId="{AD1A5B34-9459-4C64-95EC-21458ABCF0F7}" srcId="{30048B67-F174-4DD5-BB04-0A37AE5F2280}" destId="{4431A72E-ADB2-48DE-BEBE-839DCEF16501}" srcOrd="0" destOrd="0" parTransId="{0C3B0207-657F-4A8A-902A-5AECC403C300}" sibTransId="{0B1A6F4E-33A2-48F7-BF86-CBC4E00EFE90}"/>
    <dgm:cxn modelId="{D901353F-E09A-4E20-B9F2-596FEFDC9123}" type="presOf" srcId="{EAECC585-3D86-4E6B-9959-7C077CCCC869}" destId="{BC1CAF25-8B7A-44CB-AF36-80E0AC916A6A}" srcOrd="0" destOrd="0" presId="urn:microsoft.com/office/officeart/2005/8/layout/vList5"/>
    <dgm:cxn modelId="{78D5F379-B36B-41C6-9C3E-0F2480F8B7C0}" type="presOf" srcId="{9913D262-3CCC-463C-98ED-3591776D10A4}" destId="{19DEC702-C217-4CE8-BBDA-38FAE66E1E70}" srcOrd="0" destOrd="0" presId="urn:microsoft.com/office/officeart/2005/8/layout/vList5"/>
    <dgm:cxn modelId="{6167A5FE-8159-4291-A5E8-4578E7D29C30}" type="presOf" srcId="{A76EEFF6-780E-4835-A6D4-C6A7E63077E3}" destId="{EFE2AEE8-F99B-433A-BC82-89C832486D07}" srcOrd="0" destOrd="0" presId="urn:microsoft.com/office/officeart/2005/8/layout/vList5"/>
    <dgm:cxn modelId="{B2E3F9A9-2B4C-458A-A226-0C0E539FE629}" srcId="{6E0E70B6-E3AD-4CB4-BD78-497E56E78D48}" destId="{84DB526B-CD57-48B1-86A9-30BB1CB6DD40}" srcOrd="0" destOrd="0" parTransId="{D93E4814-6ED7-4CF0-8DEA-EEC6D56EA238}" sibTransId="{E5DE7937-2D85-49E9-9BA8-C5848460C92E}"/>
    <dgm:cxn modelId="{3050D02C-DC2D-41BE-806F-BD7F6E741CB7}" srcId="{A76EEFF6-780E-4835-A6D4-C6A7E63077E3}" destId="{0F61B903-383F-48CF-8352-13765AF5F29C}" srcOrd="0" destOrd="0" parTransId="{F3B0494A-FA82-44ED-96D0-9826C004681C}" sibTransId="{1EE3FF5E-DEA8-45A6-AE14-D4FD563F9C56}"/>
    <dgm:cxn modelId="{6C40BC8F-FD84-472E-9748-86BDAD4DA07D}" type="presOf" srcId="{53AC0F5C-3E79-4419-9FFA-1FCE40A7BD6D}" destId="{11652CFB-4ED2-43BB-A258-62A27297239F}" srcOrd="0" destOrd="2" presId="urn:microsoft.com/office/officeart/2005/8/layout/vList5"/>
    <dgm:cxn modelId="{3275AA35-5240-4A3A-BC25-FE101DC37E86}" srcId="{EAECC585-3D86-4E6B-9959-7C077CCCC869}" destId="{BD786713-DC84-4673-ADDE-05CBF9A7260A}" srcOrd="1" destOrd="0" parTransId="{3052313A-EFD3-4E89-B5C1-5056DD953C2E}" sibTransId="{95C809F5-91AE-46E2-BDCE-142552989319}"/>
    <dgm:cxn modelId="{6542A523-C891-44EF-9BD9-2ADCC6E332C1}" type="presOf" srcId="{FEA8BCED-4545-46B6-802F-8C1DB9C202FC}" destId="{8F14F84F-1C6D-4074-A027-C588CFEA2E94}" srcOrd="0" destOrd="0" presId="urn:microsoft.com/office/officeart/2005/8/layout/vList5"/>
    <dgm:cxn modelId="{A094FDE8-D6A5-4B99-BD7D-62B68A1DF23C}" type="presOf" srcId="{E10BFE4A-52D4-44CE-BF13-ACDB1E1AA0B1}" destId="{11652CFB-4ED2-43BB-A258-62A27297239F}" srcOrd="0" destOrd="1" presId="urn:microsoft.com/office/officeart/2005/8/layout/vList5"/>
    <dgm:cxn modelId="{64F8A02F-3858-4DA8-A257-3A709E966883}" srcId="{9913D262-3CCC-463C-98ED-3591776D10A4}" destId="{6E0E70B6-E3AD-4CB4-BD78-497E56E78D48}" srcOrd="0" destOrd="0" parTransId="{479FA7DE-BDA6-49FB-ACB8-73D9A19615AE}" sibTransId="{9F04FD95-7B96-426E-8E26-004E3E5B47B9}"/>
    <dgm:cxn modelId="{722552F0-2A01-4DB5-AAA8-1720E598D418}" type="presOf" srcId="{C9E889D4-237F-4CB9-8308-02C4BD7C52C1}" destId="{DA707F40-CCE0-4377-B398-F22F58C52437}" srcOrd="0" destOrd="0" presId="urn:microsoft.com/office/officeart/2005/8/layout/vList5"/>
    <dgm:cxn modelId="{F971BC64-EFC0-41E2-97AF-172B38608F9A}" srcId="{2D18C497-C398-4378-A88D-BD4785447534}" destId="{DFBD10CC-7C22-4D72-AF8F-6532D88369B6}" srcOrd="0" destOrd="0" parTransId="{EA317CFC-69F4-49D9-B010-2F0F1D5391E5}" sibTransId="{DD3B57D1-663D-4FBA-A89F-35EB9E11535F}"/>
    <dgm:cxn modelId="{340441A9-3F95-4781-B62C-B5641AC9A636}" srcId="{A76EEFF6-780E-4835-A6D4-C6A7E63077E3}" destId="{8A01EBC6-FB6A-4C60-A33C-5351B64DD586}" srcOrd="1" destOrd="0" parTransId="{2DD5C533-7C7D-433B-B3B7-BC3448B8E550}" sibTransId="{05258D46-C8A2-4C00-AFEB-88AA13E444E1}"/>
    <dgm:cxn modelId="{A717A943-56F2-4685-9E10-A1EDB97DEFBD}" srcId="{9913D262-3CCC-463C-98ED-3591776D10A4}" destId="{A76EEFF6-780E-4835-A6D4-C6A7E63077E3}" srcOrd="2" destOrd="0" parTransId="{399E2837-5858-450C-B869-CC4155E85334}" sibTransId="{6D7A5B88-2C73-4358-B7D4-C805EEEA65F6}"/>
    <dgm:cxn modelId="{4D8AFD40-FAA3-4A89-8E9B-50F2461A251C}" srcId="{9913D262-3CCC-463C-98ED-3591776D10A4}" destId="{FEA8BCED-4545-46B6-802F-8C1DB9C202FC}" srcOrd="4" destOrd="0" parTransId="{ACD22463-EEAA-41B0-A9C8-E4BD623AED23}" sibTransId="{6C458020-0B59-473C-B706-E600712CE6E3}"/>
    <dgm:cxn modelId="{9D2C6674-DC2E-42B2-9B3F-89B14FDA0B97}" type="presOf" srcId="{65DBF5CE-7E99-44EE-BA83-E5A4C5FAA0AA}" destId="{F01AEFAE-FDF9-48AB-9FC0-0C70E7FAC708}" srcOrd="0" destOrd="0" presId="urn:microsoft.com/office/officeart/2005/8/layout/vList5"/>
    <dgm:cxn modelId="{B1B03890-79AC-402F-9B59-81DAD845D004}" type="presOf" srcId="{720D51C2-AE7F-4DA4-9A92-646B1E0E2561}" destId="{5921C507-F8DF-416C-B251-2701DE9A39A0}" srcOrd="0" destOrd="1" presId="urn:microsoft.com/office/officeart/2005/8/layout/vList5"/>
    <dgm:cxn modelId="{2E98A1C8-20D0-4AE7-9783-41B7EE9131FB}" srcId="{220DA9BA-80D6-457B-81B7-82659AFDB1ED}" destId="{720D51C2-AE7F-4DA4-9A92-646B1E0E2561}" srcOrd="1" destOrd="0" parTransId="{560497FB-8694-44CA-AA2A-526A6C55D3A8}" sibTransId="{D5A78669-BA6C-4392-8C8A-2A61CAC93268}"/>
    <dgm:cxn modelId="{EF7F90A9-3044-4BE9-ACBB-12D800522EE6}" srcId="{EAECC585-3D86-4E6B-9959-7C077CCCC869}" destId="{65DBF5CE-7E99-44EE-BA83-E5A4C5FAA0AA}" srcOrd="0" destOrd="0" parTransId="{999A59D0-265E-4DD9-961B-D6C9709A8294}" sibTransId="{A13432E7-1877-4681-AE30-2587BD1C2A55}"/>
    <dgm:cxn modelId="{C8B20EAC-FBB7-4BA8-8385-57154E5DD6A8}" type="presOf" srcId="{44CB2211-CEBE-4B3D-A42C-21905D90CB46}" destId="{A1A89BA1-8705-4668-A37B-40C4CBA4B291}" srcOrd="0" destOrd="2" presId="urn:microsoft.com/office/officeart/2005/8/layout/vList5"/>
    <dgm:cxn modelId="{AD27C138-C836-4B26-8818-25B1C9520FF8}" type="presOf" srcId="{DFBD10CC-7C22-4D72-AF8F-6532D88369B6}" destId="{A1A89BA1-8705-4668-A37B-40C4CBA4B291}" srcOrd="0" destOrd="0" presId="urn:microsoft.com/office/officeart/2005/8/layout/vList5"/>
    <dgm:cxn modelId="{3905997D-2416-47C0-A177-769E82113AE9}" srcId="{2D18C497-C398-4378-A88D-BD4785447534}" destId="{F6B15E75-890B-4319-B301-C40F9ADA92F6}" srcOrd="1" destOrd="0" parTransId="{0B566A97-0D1D-4F67-8011-62CA1EFDAAEE}" sibTransId="{3F76B108-E471-4AFF-96B7-DCAC3CE42F3E}"/>
    <dgm:cxn modelId="{9605D996-728F-48BF-8CBE-77F39ACEE5DC}" srcId="{30048B67-F174-4DD5-BB04-0A37AE5F2280}" destId="{A315794F-38D1-406A-AD10-2E8AEA305206}" srcOrd="1" destOrd="0" parTransId="{C9DB31B1-9BF2-413F-9D53-0FDA3A1E45D3}" sibTransId="{B509DA72-157F-40AA-8C73-95AB6D246B37}"/>
    <dgm:cxn modelId="{934C50ED-B143-4E45-8005-068C4CD5FEF9}" srcId="{6E0E70B6-E3AD-4CB4-BD78-497E56E78D48}" destId="{53AC0F5C-3E79-4419-9FFA-1FCE40A7BD6D}" srcOrd="2" destOrd="0" parTransId="{60651A24-D3AF-481F-A1D1-B29EF5743D76}" sibTransId="{6115FD13-F4DD-4106-9BF2-1668201833C4}"/>
    <dgm:cxn modelId="{9A589E17-573F-45F9-8AC1-38B9C0855197}" type="presOf" srcId="{D6CF95CF-D535-477A-9859-57F9D70CA894}" destId="{5921C507-F8DF-416C-B251-2701DE9A39A0}" srcOrd="0" destOrd="0" presId="urn:microsoft.com/office/officeart/2005/8/layout/vList5"/>
    <dgm:cxn modelId="{AD130F82-869E-4B6C-A9EB-9160D7AA876B}" srcId="{220DA9BA-80D6-457B-81B7-82659AFDB1ED}" destId="{D6CF95CF-D535-477A-9859-57F9D70CA894}" srcOrd="0" destOrd="0" parTransId="{BF29C10E-9BC6-4F2B-BFB6-E893E8F7922D}" sibTransId="{4BF5E313-3CD2-4471-A996-BAE833533D6C}"/>
    <dgm:cxn modelId="{B77EB845-3FDD-46B9-B94B-3E2082472926}" type="presOf" srcId="{BD786713-DC84-4673-ADDE-05CBF9A7260A}" destId="{F01AEFAE-FDF9-48AB-9FC0-0C70E7FAC708}" srcOrd="0" destOrd="1" presId="urn:microsoft.com/office/officeart/2005/8/layout/vList5"/>
    <dgm:cxn modelId="{0BDF66C9-1ADC-426D-9658-59D73C5A3366}" type="presParOf" srcId="{19DEC702-C217-4CE8-BBDA-38FAE66E1E70}" destId="{FF9F6462-8DC4-4015-B95C-59E46B90E644}" srcOrd="0" destOrd="0" presId="urn:microsoft.com/office/officeart/2005/8/layout/vList5"/>
    <dgm:cxn modelId="{FB79419A-CD79-4460-8695-28682CEEBA3D}" type="presParOf" srcId="{FF9F6462-8DC4-4015-B95C-59E46B90E644}" destId="{3EAEE4CA-359D-46BD-9367-DF282B5FBF5D}" srcOrd="0" destOrd="0" presId="urn:microsoft.com/office/officeart/2005/8/layout/vList5"/>
    <dgm:cxn modelId="{D0853F64-B53C-47DA-BBCD-4647244D5EE7}" type="presParOf" srcId="{FF9F6462-8DC4-4015-B95C-59E46B90E644}" destId="{11652CFB-4ED2-43BB-A258-62A27297239F}" srcOrd="1" destOrd="0" presId="urn:microsoft.com/office/officeart/2005/8/layout/vList5"/>
    <dgm:cxn modelId="{E42A0F37-F4A8-4B97-A04A-487B30E97C1C}" type="presParOf" srcId="{19DEC702-C217-4CE8-BBDA-38FAE66E1E70}" destId="{9006CDAB-418A-44A1-8919-BDED3D1EB92B}" srcOrd="1" destOrd="0" presId="urn:microsoft.com/office/officeart/2005/8/layout/vList5"/>
    <dgm:cxn modelId="{3EFEF79E-CB30-482B-96C5-2A515DA58699}" type="presParOf" srcId="{19DEC702-C217-4CE8-BBDA-38FAE66E1E70}" destId="{93241F03-0F4D-42CC-80A5-C3F89895FDD7}" srcOrd="2" destOrd="0" presId="urn:microsoft.com/office/officeart/2005/8/layout/vList5"/>
    <dgm:cxn modelId="{C514A783-C204-40B0-851D-7094271E7404}" type="presParOf" srcId="{93241F03-0F4D-42CC-80A5-C3F89895FDD7}" destId="{ECF19243-9D8E-4488-8C42-CE88240CD88A}" srcOrd="0" destOrd="0" presId="urn:microsoft.com/office/officeart/2005/8/layout/vList5"/>
    <dgm:cxn modelId="{31A6AD63-EBE7-4105-80D6-B4C7F9A00C90}" type="presParOf" srcId="{93241F03-0F4D-42CC-80A5-C3F89895FDD7}" destId="{A1A89BA1-8705-4668-A37B-40C4CBA4B291}" srcOrd="1" destOrd="0" presId="urn:microsoft.com/office/officeart/2005/8/layout/vList5"/>
    <dgm:cxn modelId="{1EC48091-B7EE-423F-9E5C-6D489AD0A3D6}" type="presParOf" srcId="{19DEC702-C217-4CE8-BBDA-38FAE66E1E70}" destId="{38E7F46D-36AF-4814-A657-AC7C14B9ACC4}" srcOrd="3" destOrd="0" presId="urn:microsoft.com/office/officeart/2005/8/layout/vList5"/>
    <dgm:cxn modelId="{A826129A-71D6-403B-A657-BB78D0987BDD}" type="presParOf" srcId="{19DEC702-C217-4CE8-BBDA-38FAE66E1E70}" destId="{25FC794D-0989-4F3D-A89D-E72F932402EB}" srcOrd="4" destOrd="0" presId="urn:microsoft.com/office/officeart/2005/8/layout/vList5"/>
    <dgm:cxn modelId="{E2B2E721-96FA-4BF3-BA63-149707C8A216}" type="presParOf" srcId="{25FC794D-0989-4F3D-A89D-E72F932402EB}" destId="{EFE2AEE8-F99B-433A-BC82-89C832486D07}" srcOrd="0" destOrd="0" presId="urn:microsoft.com/office/officeart/2005/8/layout/vList5"/>
    <dgm:cxn modelId="{DBA19C28-ECFC-41CD-8F3C-1792357BEF5C}" type="presParOf" srcId="{25FC794D-0989-4F3D-A89D-E72F932402EB}" destId="{99FE34B2-00FB-48F5-B109-4959533091BA}" srcOrd="1" destOrd="0" presId="urn:microsoft.com/office/officeart/2005/8/layout/vList5"/>
    <dgm:cxn modelId="{5AF00D18-1645-4A84-904C-713F49B274DA}" type="presParOf" srcId="{19DEC702-C217-4CE8-BBDA-38FAE66E1E70}" destId="{19EFCB5A-ACC0-4294-AB70-8E6A2738E7A5}" srcOrd="5" destOrd="0" presId="urn:microsoft.com/office/officeart/2005/8/layout/vList5"/>
    <dgm:cxn modelId="{84B354C1-6607-4BBC-BC0C-00BDF0731ECC}" type="presParOf" srcId="{19DEC702-C217-4CE8-BBDA-38FAE66E1E70}" destId="{9375DDEA-1663-416D-8533-E5AD721C8CC2}" srcOrd="6" destOrd="0" presId="urn:microsoft.com/office/officeart/2005/8/layout/vList5"/>
    <dgm:cxn modelId="{68740D4E-7613-402B-92E5-C3975C3C5523}" type="presParOf" srcId="{9375DDEA-1663-416D-8533-E5AD721C8CC2}" destId="{260C280A-55E0-4262-95CD-044867632887}" srcOrd="0" destOrd="0" presId="urn:microsoft.com/office/officeart/2005/8/layout/vList5"/>
    <dgm:cxn modelId="{A89F6620-D709-4237-BA7F-36AD7BA603E3}" type="presParOf" srcId="{9375DDEA-1663-416D-8533-E5AD721C8CC2}" destId="{5921C507-F8DF-416C-B251-2701DE9A39A0}" srcOrd="1" destOrd="0" presId="urn:microsoft.com/office/officeart/2005/8/layout/vList5"/>
    <dgm:cxn modelId="{EC0679F8-3537-4E80-81BB-38B18870EB4F}" type="presParOf" srcId="{19DEC702-C217-4CE8-BBDA-38FAE66E1E70}" destId="{3A61B4FF-43B9-40D4-9B83-88C7F9A6875F}" srcOrd="7" destOrd="0" presId="urn:microsoft.com/office/officeart/2005/8/layout/vList5"/>
    <dgm:cxn modelId="{29533868-D2F9-494C-829C-84EEB162F1AF}" type="presParOf" srcId="{19DEC702-C217-4CE8-BBDA-38FAE66E1E70}" destId="{998C643F-58CA-4843-AAF7-09F18C66A125}" srcOrd="8" destOrd="0" presId="urn:microsoft.com/office/officeart/2005/8/layout/vList5"/>
    <dgm:cxn modelId="{62FCEB79-EF39-4A6E-9E04-7AF8A66E6ABB}" type="presParOf" srcId="{998C643F-58CA-4843-AAF7-09F18C66A125}" destId="{8F14F84F-1C6D-4074-A027-C588CFEA2E94}" srcOrd="0" destOrd="0" presId="urn:microsoft.com/office/officeart/2005/8/layout/vList5"/>
    <dgm:cxn modelId="{3AAAA7E2-8A0F-429F-A607-B3F2F99CD3B5}" type="presParOf" srcId="{998C643F-58CA-4843-AAF7-09F18C66A125}" destId="{DA707F40-CCE0-4377-B398-F22F58C52437}" srcOrd="1" destOrd="0" presId="urn:microsoft.com/office/officeart/2005/8/layout/vList5"/>
    <dgm:cxn modelId="{5DA414D6-2B55-4309-B1D8-734CCD578765}" type="presParOf" srcId="{19DEC702-C217-4CE8-BBDA-38FAE66E1E70}" destId="{79273FAA-2837-4760-AD97-46C5B87B3010}" srcOrd="9" destOrd="0" presId="urn:microsoft.com/office/officeart/2005/8/layout/vList5"/>
    <dgm:cxn modelId="{9380049B-8EC0-4552-B7F9-4761D8840455}" type="presParOf" srcId="{19DEC702-C217-4CE8-BBDA-38FAE66E1E70}" destId="{D75B449B-299E-4642-A770-E8E9768C2DF1}" srcOrd="10" destOrd="0" presId="urn:microsoft.com/office/officeart/2005/8/layout/vList5"/>
    <dgm:cxn modelId="{AE33E7DF-222C-4880-8273-870EBFE8DEF4}" type="presParOf" srcId="{D75B449B-299E-4642-A770-E8E9768C2DF1}" destId="{AD51ACA9-1822-4634-B51F-4F8FE11FECF3}" srcOrd="0" destOrd="0" presId="urn:microsoft.com/office/officeart/2005/8/layout/vList5"/>
    <dgm:cxn modelId="{FB41209D-FE43-4229-8C91-562981E155A5}" type="presParOf" srcId="{D75B449B-299E-4642-A770-E8E9768C2DF1}" destId="{E2A4E354-C351-4901-8B0C-19E8DFCCFF6E}" srcOrd="1" destOrd="0" presId="urn:microsoft.com/office/officeart/2005/8/layout/vList5"/>
    <dgm:cxn modelId="{2BB6AF62-7439-484C-9EA8-8D42ECFAA24F}" type="presParOf" srcId="{19DEC702-C217-4CE8-BBDA-38FAE66E1E70}" destId="{A2D782F6-BFCE-4D5E-8F7D-1051B4A29711}" srcOrd="11" destOrd="0" presId="urn:microsoft.com/office/officeart/2005/8/layout/vList5"/>
    <dgm:cxn modelId="{827E1429-5643-4509-98ED-12D0D27F4E71}" type="presParOf" srcId="{19DEC702-C217-4CE8-BBDA-38FAE66E1E70}" destId="{00304E62-B7FF-4717-A89C-7A1A7EEEEBD9}" srcOrd="12" destOrd="0" presId="urn:microsoft.com/office/officeart/2005/8/layout/vList5"/>
    <dgm:cxn modelId="{5FAB6E23-BADF-4442-A3E9-5E3E0BBD911B}" type="presParOf" srcId="{00304E62-B7FF-4717-A89C-7A1A7EEEEBD9}" destId="{BC1CAF25-8B7A-44CB-AF36-80E0AC916A6A}" srcOrd="0" destOrd="0" presId="urn:microsoft.com/office/officeart/2005/8/layout/vList5"/>
    <dgm:cxn modelId="{14AE9C14-C62D-45C4-9875-D9F2E766539D}" type="presParOf" srcId="{00304E62-B7FF-4717-A89C-7A1A7EEEEBD9}" destId="{F01AEFAE-FDF9-48AB-9FC0-0C70E7FAC708}" srcOrd="1" destOrd="0" presId="urn:microsoft.com/office/officeart/2005/8/layout/vList5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652CFB-4ED2-43BB-A258-62A27297239F}">
      <dsp:nvSpPr>
        <dsp:cNvPr id="0" name=""/>
        <dsp:cNvSpPr/>
      </dsp:nvSpPr>
      <dsp:spPr>
        <a:xfrm rot="5400000">
          <a:off x="4819074" y="-1482982"/>
          <a:ext cx="679641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 объектов по  подработке, переработке и хранению зерна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с/х техники и оборудования</a:t>
          </a:r>
          <a:endParaRPr lang="ru-RU" sz="1100" b="1" kern="1200" dirty="0"/>
        </a:p>
      </dsp:txBody>
      <dsp:txXfrm rot="5400000">
        <a:off x="4819074" y="-1482982"/>
        <a:ext cx="679641" cy="3652061"/>
      </dsp:txXfrm>
    </dsp:sp>
    <dsp:sp modelId="{3EAEE4CA-359D-46BD-9367-DF282B5FBF5D}">
      <dsp:nvSpPr>
        <dsp:cNvPr id="0" name=""/>
        <dsp:cNvSpPr/>
      </dsp:nvSpPr>
      <dsp:spPr>
        <a:xfrm>
          <a:off x="0" y="63559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Подработка, переработка и хранение зерна</a:t>
          </a:r>
          <a:endParaRPr lang="ru-RU" sz="1400" b="1" kern="1200" dirty="0"/>
        </a:p>
      </dsp:txBody>
      <dsp:txXfrm>
        <a:off x="0" y="63559"/>
        <a:ext cx="3329867" cy="532878"/>
      </dsp:txXfrm>
    </dsp:sp>
    <dsp:sp modelId="{A1A89BA1-8705-4668-A37B-40C4CBA4B291}">
      <dsp:nvSpPr>
        <dsp:cNvPr id="0" name=""/>
        <dsp:cNvSpPr/>
      </dsp:nvSpPr>
      <dsp:spPr>
        <a:xfrm rot="5400000">
          <a:off x="4713078" y="-664170"/>
          <a:ext cx="891633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Строительство, реконструкция теплиц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машин и оборудования </a:t>
          </a:r>
          <a:endParaRPr lang="ru-RU" sz="1100" b="1" kern="1200" dirty="0"/>
        </a:p>
      </dsp:txBody>
      <dsp:txXfrm rot="5400000">
        <a:off x="4713078" y="-664170"/>
        <a:ext cx="891633" cy="3652061"/>
      </dsp:txXfrm>
    </dsp:sp>
    <dsp:sp modelId="{ECF19243-9D8E-4488-8C42-CE88240CD88A}">
      <dsp:nvSpPr>
        <dsp:cNvPr id="0" name=""/>
        <dsp:cNvSpPr/>
      </dsp:nvSpPr>
      <dsp:spPr>
        <a:xfrm>
          <a:off x="0" y="875841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Овощи защищенного грунта</a:t>
          </a:r>
          <a:endParaRPr lang="ru-RU" sz="1400" b="1" kern="1200" dirty="0"/>
        </a:p>
      </dsp:txBody>
      <dsp:txXfrm>
        <a:off x="0" y="875841"/>
        <a:ext cx="3329867" cy="532878"/>
      </dsp:txXfrm>
    </dsp:sp>
    <dsp:sp modelId="{99FE34B2-00FB-48F5-B109-4959533091BA}">
      <dsp:nvSpPr>
        <dsp:cNvPr id="0" name=""/>
        <dsp:cNvSpPr/>
      </dsp:nvSpPr>
      <dsp:spPr>
        <a:xfrm rot="5400000">
          <a:off x="4795192" y="197182"/>
          <a:ext cx="727404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 производственных и складских помещений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с/х техники и оборудования</a:t>
          </a:r>
          <a:endParaRPr lang="ru-RU" sz="1100" b="1" kern="1200" dirty="0"/>
        </a:p>
      </dsp:txBody>
      <dsp:txXfrm rot="5400000">
        <a:off x="4795192" y="197182"/>
        <a:ext cx="727404" cy="3652061"/>
      </dsp:txXfrm>
    </dsp:sp>
    <dsp:sp modelId="{EFE2AEE8-F99B-433A-BC82-89C832486D07}">
      <dsp:nvSpPr>
        <dsp:cNvPr id="0" name=""/>
        <dsp:cNvSpPr/>
      </dsp:nvSpPr>
      <dsp:spPr>
        <a:xfrm>
          <a:off x="0" y="1712004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Картофель, овощи открытого грунта</a:t>
          </a:r>
          <a:endParaRPr lang="ru-RU" sz="1400" b="1" kern="1200" dirty="0"/>
        </a:p>
      </dsp:txBody>
      <dsp:txXfrm>
        <a:off x="0" y="1712004"/>
        <a:ext cx="3329867" cy="532878"/>
      </dsp:txXfrm>
    </dsp:sp>
    <dsp:sp modelId="{5921C507-F8DF-416C-B251-2701DE9A39A0}">
      <dsp:nvSpPr>
        <dsp:cNvPr id="0" name=""/>
        <dsp:cNvSpPr/>
      </dsp:nvSpPr>
      <dsp:spPr>
        <a:xfrm rot="5400000">
          <a:off x="4868242" y="878182"/>
          <a:ext cx="581306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 производственных и складских помещений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машин и оборудования</a:t>
          </a:r>
          <a:endParaRPr lang="ru-RU" sz="1100" b="1" kern="1200" dirty="0"/>
        </a:p>
      </dsp:txBody>
      <dsp:txXfrm rot="5400000">
        <a:off x="4868242" y="878182"/>
        <a:ext cx="581306" cy="3652061"/>
      </dsp:txXfrm>
    </dsp:sp>
    <dsp:sp modelId="{260C280A-55E0-4262-95CD-044867632887}">
      <dsp:nvSpPr>
        <dsp:cNvPr id="0" name=""/>
        <dsp:cNvSpPr/>
      </dsp:nvSpPr>
      <dsp:spPr>
        <a:xfrm>
          <a:off x="0" y="2393003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Сбор, обработка и хранение дикоросов</a:t>
          </a:r>
          <a:endParaRPr lang="ru-RU" sz="1400" b="1" kern="1200" dirty="0"/>
        </a:p>
      </dsp:txBody>
      <dsp:txXfrm>
        <a:off x="0" y="2393003"/>
        <a:ext cx="3329867" cy="532878"/>
      </dsp:txXfrm>
    </dsp:sp>
    <dsp:sp modelId="{DA707F40-CCE0-4377-B398-F22F58C52437}">
      <dsp:nvSpPr>
        <dsp:cNvPr id="0" name=""/>
        <dsp:cNvSpPr/>
      </dsp:nvSpPr>
      <dsp:spPr>
        <a:xfrm rot="5400000">
          <a:off x="4884840" y="1417099"/>
          <a:ext cx="548110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 объектов по первичной переработке рапса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с/х техники и оборудования</a:t>
          </a:r>
          <a:endParaRPr lang="ru-RU" sz="1100" b="1" kern="1200" dirty="0"/>
        </a:p>
      </dsp:txBody>
      <dsp:txXfrm rot="5400000">
        <a:off x="4884840" y="1417099"/>
        <a:ext cx="548110" cy="3652061"/>
      </dsp:txXfrm>
    </dsp:sp>
    <dsp:sp modelId="{8F14F84F-1C6D-4074-A027-C588CFEA2E94}">
      <dsp:nvSpPr>
        <dsp:cNvPr id="0" name=""/>
        <dsp:cNvSpPr/>
      </dsp:nvSpPr>
      <dsp:spPr>
        <a:xfrm>
          <a:off x="0" y="2984355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Производство и первичная переработка рапса</a:t>
          </a:r>
          <a:endParaRPr lang="ru-RU" sz="1400" b="1" kern="1200" dirty="0"/>
        </a:p>
      </dsp:txBody>
      <dsp:txXfrm>
        <a:off x="0" y="2984355"/>
        <a:ext cx="3329867" cy="532878"/>
      </dsp:txXfrm>
    </dsp:sp>
    <dsp:sp modelId="{E2A4E354-C351-4901-8B0C-19E8DFCCFF6E}">
      <dsp:nvSpPr>
        <dsp:cNvPr id="0" name=""/>
        <dsp:cNvSpPr/>
      </dsp:nvSpPr>
      <dsp:spPr>
        <a:xfrm rot="5400000">
          <a:off x="4790955" y="2138173"/>
          <a:ext cx="735879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</a:t>
          </a:r>
          <a:br>
            <a:rPr lang="ru-RU" sz="1100" b="1" kern="1200" dirty="0" smtClean="0"/>
          </a:br>
          <a:r>
            <a:rPr lang="ru-RU" sz="1100" b="1" kern="1200" dirty="0" smtClean="0"/>
            <a:t>прививочных комплексов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маточного материала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с/х техники и оборудования</a:t>
          </a:r>
          <a:endParaRPr lang="ru-RU" sz="1100" b="1" kern="1200" dirty="0"/>
        </a:p>
      </dsp:txBody>
      <dsp:txXfrm rot="5400000">
        <a:off x="4790955" y="2138173"/>
        <a:ext cx="735879" cy="3652061"/>
      </dsp:txXfrm>
    </dsp:sp>
    <dsp:sp modelId="{AD51ACA9-1822-4634-B51F-4F8FE11FECF3}">
      <dsp:nvSpPr>
        <dsp:cNvPr id="0" name=""/>
        <dsp:cNvSpPr/>
      </dsp:nvSpPr>
      <dsp:spPr>
        <a:xfrm>
          <a:off x="0" y="3652994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Питомники</a:t>
          </a:r>
          <a:endParaRPr lang="ru-RU" sz="1400" b="1" kern="1200" dirty="0"/>
        </a:p>
      </dsp:txBody>
      <dsp:txXfrm>
        <a:off x="0" y="3652994"/>
        <a:ext cx="3329867" cy="532878"/>
      </dsp:txXfrm>
    </dsp:sp>
    <dsp:sp modelId="{F01AEFAE-FDF9-48AB-9FC0-0C70E7FAC708}">
      <dsp:nvSpPr>
        <dsp:cNvPr id="0" name=""/>
        <dsp:cNvSpPr/>
      </dsp:nvSpPr>
      <dsp:spPr>
        <a:xfrm rot="5400000">
          <a:off x="4802461" y="2858343"/>
          <a:ext cx="712867" cy="3652061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жилья для работников</a:t>
          </a:r>
          <a:endParaRPr lang="ru-RU" sz="1100" b="1" kern="1200" dirty="0"/>
        </a:p>
        <a:p>
          <a:pPr marL="5715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Проектирование и строительство объектов соц. и инженерной инфраструктуры</a:t>
          </a:r>
          <a:endParaRPr lang="ru-RU" sz="1100" b="1" kern="1200" dirty="0"/>
        </a:p>
      </dsp:txBody>
      <dsp:txXfrm rot="5400000">
        <a:off x="4802461" y="2858343"/>
        <a:ext cx="712867" cy="3652061"/>
      </dsp:txXfrm>
    </dsp:sp>
    <dsp:sp modelId="{BC1CAF25-8B7A-44CB-AF36-80E0AC916A6A}">
      <dsp:nvSpPr>
        <dsp:cNvPr id="0" name=""/>
        <dsp:cNvSpPr/>
      </dsp:nvSpPr>
      <dsp:spPr>
        <a:xfrm>
          <a:off x="0" y="4404011"/>
          <a:ext cx="3329867" cy="5328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/>
            <a:t>Комплексное обустройство  объектами социальной и инженерной инфраструктуры</a:t>
          </a:r>
          <a:endParaRPr lang="ru-RU" sz="1200" b="1" kern="1200" dirty="0"/>
        </a:p>
      </dsp:txBody>
      <dsp:txXfrm>
        <a:off x="0" y="4404011"/>
        <a:ext cx="3329867" cy="5328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652CFB-4ED2-43BB-A258-62A27297239F}">
      <dsp:nvSpPr>
        <dsp:cNvPr id="0" name=""/>
        <dsp:cNvSpPr/>
      </dsp:nvSpPr>
      <dsp:spPr>
        <a:xfrm rot="5400000">
          <a:off x="5133511" y="-1540957"/>
          <a:ext cx="857637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Строительство, реконструкция и модернизация 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Покупка телок и нетелей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оборудования и машин</a:t>
          </a:r>
          <a:endParaRPr lang="ru-RU" sz="1100" b="1" kern="1200" dirty="0"/>
        </a:p>
      </dsp:txBody>
      <dsp:txXfrm rot="5400000">
        <a:off x="5133511" y="-1540957"/>
        <a:ext cx="857637" cy="3953256"/>
      </dsp:txXfrm>
    </dsp:sp>
    <dsp:sp modelId="{3EAEE4CA-359D-46BD-9367-DF282B5FBF5D}">
      <dsp:nvSpPr>
        <dsp:cNvPr id="0" name=""/>
        <dsp:cNvSpPr/>
      </dsp:nvSpPr>
      <dsp:spPr>
        <a:xfrm>
          <a:off x="0" y="82084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Молочное </a:t>
          </a:r>
          <a:r>
            <a:rPr lang="ru-RU" sz="1400" b="1" kern="1200" dirty="0" err="1" smtClean="0"/>
            <a:t>скотовоодство</a:t>
          </a:r>
          <a:endParaRPr lang="ru-RU" sz="1400" b="1" kern="1200" dirty="0"/>
        </a:p>
      </dsp:txBody>
      <dsp:txXfrm>
        <a:off x="0" y="82084"/>
        <a:ext cx="3604489" cy="671523"/>
      </dsp:txXfrm>
    </dsp:sp>
    <dsp:sp modelId="{A1A89BA1-8705-4668-A37B-40C4CBA4B291}">
      <dsp:nvSpPr>
        <dsp:cNvPr id="0" name=""/>
        <dsp:cNvSpPr/>
      </dsp:nvSpPr>
      <dsp:spPr>
        <a:xfrm rot="5400000">
          <a:off x="5160074" y="-668076"/>
          <a:ext cx="804511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Строительство, реконструкция и модернизация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Покупка помесного и товарного скота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оборудования и машин</a:t>
          </a:r>
          <a:endParaRPr lang="ru-RU" sz="1100" b="1" kern="1200" dirty="0"/>
        </a:p>
      </dsp:txBody>
      <dsp:txXfrm rot="5400000">
        <a:off x="5160074" y="-668076"/>
        <a:ext cx="804511" cy="3953256"/>
      </dsp:txXfrm>
    </dsp:sp>
    <dsp:sp modelId="{ECF19243-9D8E-4488-8C42-CE88240CD88A}">
      <dsp:nvSpPr>
        <dsp:cNvPr id="0" name=""/>
        <dsp:cNvSpPr/>
      </dsp:nvSpPr>
      <dsp:spPr>
        <a:xfrm>
          <a:off x="0" y="946735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Мясное скотоводство</a:t>
          </a:r>
          <a:endParaRPr lang="ru-RU" sz="1400" b="1" kern="1200" dirty="0"/>
        </a:p>
      </dsp:txBody>
      <dsp:txXfrm>
        <a:off x="0" y="946735"/>
        <a:ext cx="3604489" cy="671523"/>
      </dsp:txXfrm>
    </dsp:sp>
    <dsp:sp modelId="{99FE34B2-00FB-48F5-B109-4959533091BA}">
      <dsp:nvSpPr>
        <dsp:cNvPr id="0" name=""/>
        <dsp:cNvSpPr/>
      </dsp:nvSpPr>
      <dsp:spPr>
        <a:xfrm rot="5400000">
          <a:off x="5293721" y="135261"/>
          <a:ext cx="537218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Строительство, реконструкция и модернизация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 Приобретение оборудования и машин</a:t>
          </a:r>
          <a:endParaRPr lang="ru-RU" sz="1100" b="1" kern="1200" dirty="0"/>
        </a:p>
      </dsp:txBody>
      <dsp:txXfrm rot="5400000">
        <a:off x="5293721" y="135261"/>
        <a:ext cx="537218" cy="3953256"/>
      </dsp:txXfrm>
    </dsp:sp>
    <dsp:sp modelId="{EFE2AEE8-F99B-433A-BC82-89C832486D07}">
      <dsp:nvSpPr>
        <dsp:cNvPr id="0" name=""/>
        <dsp:cNvSpPr/>
      </dsp:nvSpPr>
      <dsp:spPr>
        <a:xfrm>
          <a:off x="0" y="1718328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Свиноводство</a:t>
          </a:r>
          <a:endParaRPr lang="ru-RU" sz="1400" b="1" kern="1200" dirty="0"/>
        </a:p>
      </dsp:txBody>
      <dsp:txXfrm>
        <a:off x="0" y="1718328"/>
        <a:ext cx="3604489" cy="671523"/>
      </dsp:txXfrm>
    </dsp:sp>
    <dsp:sp modelId="{5921C507-F8DF-416C-B251-2701DE9A39A0}">
      <dsp:nvSpPr>
        <dsp:cNvPr id="0" name=""/>
        <dsp:cNvSpPr/>
      </dsp:nvSpPr>
      <dsp:spPr>
        <a:xfrm rot="5400000">
          <a:off x="5293721" y="797523"/>
          <a:ext cx="537218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Строительство, реконструкция и модернизация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оборудования и машин</a:t>
          </a:r>
          <a:endParaRPr lang="ru-RU" sz="1100" b="1" kern="1200" dirty="0"/>
        </a:p>
      </dsp:txBody>
      <dsp:txXfrm rot="5400000">
        <a:off x="5293721" y="797523"/>
        <a:ext cx="537218" cy="3953256"/>
      </dsp:txXfrm>
    </dsp:sp>
    <dsp:sp modelId="{260C280A-55E0-4262-95CD-044867632887}">
      <dsp:nvSpPr>
        <dsp:cNvPr id="0" name=""/>
        <dsp:cNvSpPr/>
      </dsp:nvSpPr>
      <dsp:spPr>
        <a:xfrm>
          <a:off x="0" y="2423428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Птицеводство</a:t>
          </a:r>
          <a:endParaRPr lang="ru-RU" sz="1400" b="1" kern="1200" dirty="0"/>
        </a:p>
      </dsp:txBody>
      <dsp:txXfrm>
        <a:off x="0" y="2423428"/>
        <a:ext cx="3604489" cy="671523"/>
      </dsp:txXfrm>
    </dsp:sp>
    <dsp:sp modelId="{DA707F40-CCE0-4377-B398-F22F58C52437}">
      <dsp:nvSpPr>
        <dsp:cNvPr id="0" name=""/>
        <dsp:cNvSpPr/>
      </dsp:nvSpPr>
      <dsp:spPr>
        <a:xfrm rot="5400000">
          <a:off x="5293721" y="1479382"/>
          <a:ext cx="537218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оборудования для убоя и глубокой переработки</a:t>
          </a:r>
          <a:endParaRPr lang="ru-RU" sz="1100" b="1" kern="1200" dirty="0"/>
        </a:p>
      </dsp:txBody>
      <dsp:txXfrm rot="5400000">
        <a:off x="5293721" y="1479382"/>
        <a:ext cx="537218" cy="3953256"/>
      </dsp:txXfrm>
    </dsp:sp>
    <dsp:sp modelId="{8F14F84F-1C6D-4074-A027-C588CFEA2E94}">
      <dsp:nvSpPr>
        <dsp:cNvPr id="0" name=""/>
        <dsp:cNvSpPr/>
      </dsp:nvSpPr>
      <dsp:spPr>
        <a:xfrm>
          <a:off x="0" y="3128527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Переработка и сбыт продукции животноводства</a:t>
          </a:r>
          <a:endParaRPr lang="ru-RU" sz="1400" b="1" kern="1200" dirty="0"/>
        </a:p>
      </dsp:txBody>
      <dsp:txXfrm>
        <a:off x="0" y="3128527"/>
        <a:ext cx="3604489" cy="671523"/>
      </dsp:txXfrm>
    </dsp:sp>
    <dsp:sp modelId="{E2A4E354-C351-4901-8B0C-19E8DFCCFF6E}">
      <dsp:nvSpPr>
        <dsp:cNvPr id="0" name=""/>
        <dsp:cNvSpPr/>
      </dsp:nvSpPr>
      <dsp:spPr>
        <a:xfrm rot="5400000">
          <a:off x="5248766" y="2250559"/>
          <a:ext cx="627127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и реконструкция объектов по производству, переработке и реализации рыбы и рыбопродуктов;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Приобретение оборудования и машин</a:t>
          </a:r>
          <a:endParaRPr lang="ru-RU" sz="1100" b="1" kern="1200" dirty="0"/>
        </a:p>
      </dsp:txBody>
      <dsp:txXfrm rot="5400000">
        <a:off x="5248766" y="2250559"/>
        <a:ext cx="627127" cy="3953256"/>
      </dsp:txXfrm>
    </dsp:sp>
    <dsp:sp modelId="{AD51ACA9-1822-4634-B51F-4F8FE11FECF3}">
      <dsp:nvSpPr>
        <dsp:cNvPr id="0" name=""/>
        <dsp:cNvSpPr/>
      </dsp:nvSpPr>
      <dsp:spPr>
        <a:xfrm>
          <a:off x="0" y="3833626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Аквакультура</a:t>
          </a:r>
          <a:endParaRPr lang="ru-RU" sz="1400" b="1" kern="1200" dirty="0"/>
        </a:p>
      </dsp:txBody>
      <dsp:txXfrm>
        <a:off x="0" y="3833626"/>
        <a:ext cx="3604489" cy="671523"/>
      </dsp:txXfrm>
    </dsp:sp>
    <dsp:sp modelId="{F01AEFAE-FDF9-48AB-9FC0-0C70E7FAC708}">
      <dsp:nvSpPr>
        <dsp:cNvPr id="0" name=""/>
        <dsp:cNvSpPr/>
      </dsp:nvSpPr>
      <dsp:spPr>
        <a:xfrm rot="5400000">
          <a:off x="5293721" y="2955659"/>
          <a:ext cx="537218" cy="3953256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Строительство жилья для работников</a:t>
          </a:r>
          <a:endParaRPr lang="ru-RU" sz="1100" b="1" kern="1200" dirty="0"/>
        </a:p>
        <a:p>
          <a:pPr marL="144000" lvl="1" indent="-57150" algn="l" defTabSz="488950">
            <a:lnSpc>
              <a:spcPts val="12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b="1" kern="1200" dirty="0" smtClean="0"/>
            <a:t>Проектирование и строительство объектов соц. и инженерной инфраструктуры</a:t>
          </a:r>
          <a:endParaRPr lang="ru-RU" sz="1100" b="1" kern="1200" dirty="0"/>
        </a:p>
      </dsp:txBody>
      <dsp:txXfrm rot="5400000">
        <a:off x="5293721" y="2955659"/>
        <a:ext cx="537218" cy="3953256"/>
      </dsp:txXfrm>
    </dsp:sp>
    <dsp:sp modelId="{BC1CAF25-8B7A-44CB-AF36-80E0AC916A6A}">
      <dsp:nvSpPr>
        <dsp:cNvPr id="0" name=""/>
        <dsp:cNvSpPr/>
      </dsp:nvSpPr>
      <dsp:spPr>
        <a:xfrm>
          <a:off x="0" y="4538726"/>
          <a:ext cx="3604489" cy="671523"/>
        </a:xfrm>
        <a:prstGeom prst="roundRect">
          <a:avLst/>
        </a:prstGeom>
        <a:gradFill rotWithShape="1">
          <a:gsLst>
            <a:gs pos="0">
              <a:schemeClr val="accent4">
                <a:tint val="1000"/>
                <a:satMod val="100000"/>
              </a:schemeClr>
            </a:gs>
            <a:gs pos="68000">
              <a:schemeClr val="accent4">
                <a:tint val="77000"/>
                <a:satMod val="100000"/>
              </a:schemeClr>
            </a:gs>
            <a:gs pos="81000">
              <a:schemeClr val="accent4">
                <a:tint val="79000"/>
                <a:satMod val="100000"/>
              </a:schemeClr>
            </a:gs>
            <a:gs pos="86000">
              <a:schemeClr val="accent4">
                <a:tint val="73000"/>
                <a:satMod val="100000"/>
              </a:schemeClr>
            </a:gs>
            <a:gs pos="100000">
              <a:schemeClr val="accent4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/>
            <a:t>Комплексное обустройство  объектами социальной и инженерной инфраструктуры</a:t>
          </a:r>
          <a:endParaRPr lang="ru-RU" sz="1200" b="1" kern="1200" dirty="0"/>
        </a:p>
      </dsp:txBody>
      <dsp:txXfrm>
        <a:off x="0" y="4538726"/>
        <a:ext cx="3604489" cy="671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E6524-94FC-4564-96D2-DEE18BD1B0B3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3448"/>
            <a:ext cx="545211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5169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36849-9F53-4714-A938-79AEC40F90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101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36849-9F53-4714-A938-79AEC40F90F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124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EC42A5-0984-46E0-A31F-3F8299E174FD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292AAD8-3D82-456C-B898-47D9E9B43C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B06A4C-8A4E-48CC-B4D3-A546606D4F4A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783CD-EFD0-48D2-B5A8-A98BAA3BC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5BEB13-9CDC-4860-899F-1F346A809B2F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BCFE0-2072-441C-B3BD-BA86126840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E2FBE7-6EDA-41D7-92EA-E2CED6A0C527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4375D5-F50B-4FB7-B752-8D2A40E6FA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5C3A64-070B-4307-BBD5-3A3082D71569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AAA6E-DAFE-4857-91FB-969F520D1A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FB1939-6C45-41E5-844D-0A91D0F464B0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0E306-EA01-41F7-A1D1-869A036EF3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C42B01-2A8C-49B0-BBB1-D84A2A32E35F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73C7E-5323-4A65-9834-961E5E5724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0A780C-BFB9-49BD-8736-E567674211A0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D17432-87D6-405D-B659-369DA34E95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BE845D-0381-4D9C-9BC0-4DEA06911B39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A38A0-4F65-4ED0-A8EB-C4FAF1C64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F4DE65-A99D-4265-ACCD-9E867DD8B646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A22A5-A271-433C-8016-A9829D42CE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545293-EE37-421B-BA1A-4CCE3343D0B7}" type="datetime1">
              <a:rPr lang="ru-RU" smtClean="0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6D4F8E-755C-4408-A54E-7B8AFD4821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C530CF-7F56-4A8C-A116-F6975473278A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24431F0-3D2D-4D57-8870-DFDC2819F6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psearch&amp;img_url=http://www.b2bis.ru/image.php?id=3079&amp;p=1&amp;text=%D0%BD%D0%B0%D1%87%D0%B8%D0%BD%D0%B0%D1%8E%D1%89%D0%B8%D0%B9%20%D1%84%D0%B5%D1%80%D0%BC%D0%B5%D1%80&amp;noreask=1&amp;pos=43&amp;lr=50&amp;rpt=simage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source=psearch&amp;img_url=http://cs416419.userapi.com/v416419216/b0d/8VqZ6vO6nS4.jpg&amp;p=2&amp;text=%D0%BD%D0%B0%D1%87%D0%B8%D0%BD%D0%B0%D1%8E%D1%89%D0%B8%D0%B9%20%D1%84%D0%B5%D1%80%D0%BC%D0%B5%D1%80&amp;noreask=1&amp;pos=71&amp;lr=50&amp;rpt=simage&amp;nojs=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text=%D1%81%D0%B5%D0%BB%D1%8C%D1%81%D0%BA%D0%BE%D1%85%D0%BE%D0%B7%D1%8F%D0%B9%D1%81%D1%82%D0%B2%D0%B5%D0%BD%D0%BD%D0%B0%D1%8F%20%D1%82%D0%B5%D1%85%D0%BD%D0%B8%D0%BA%D0%B0&amp;noreask=1&amp;img_url=http://www.italiaspeed.com/2006/cars/other/cnh_global/new_holland_3.jpg&amp;pos=27&amp;rpt=simage&amp;lr=50&amp;nojs=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image" Target="../media/image8.png"/><Relationship Id="rId2" Type="http://schemas.openxmlformats.org/officeDocument/2006/relationships/hyperlink" Target="http://images.yandex.ru/yandsearch?source=wiz&amp;img_url=http://www.glavrecept.ru/images/news/2011/06/27/vegetables.jpg&amp;p=2&amp;text=%D1%80%D0%B0%D1%81%D1%82%D0%B5%D0%BD%D0%B8%D0%B5%D0%B2%D0%BE%D0%B4%D1%81%D1%82%D0%B2%D0%BE&amp;noreask=1&amp;pos=71&amp;lr=50&amp;rpt=simage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psearch&amp;img_url=http://www.b2bis.ru/image.php?id=3079&amp;p=1&amp;text=%D0%BD%D0%B0%D1%87%D0%B8%D0%BD%D0%B0%D1%8E%D1%89%D0%B8%D0%B9%20%D1%84%D0%B5%D1%80%D0%BC%D0%B5%D1%80&amp;noreask=1&amp;pos=43&amp;lr=50&amp;rpt=simage&amp;nojs=1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source=wiz&amp;text=%D1%81%D0%B5%D0%BB%D1%8C%D1%81%D0%BA%D0%B8%D0%B9%20%D0%B4%D0%BE%D0%BC&amp;noreask=1&amp;img_url=http://stroy-firms.ru/board_foto/1247229297foto1_big.jpg&amp;pos=16&amp;rpt=simage&amp;lr=50&amp;nojs=1" TargetMode="External"/><Relationship Id="rId4" Type="http://schemas.openxmlformats.org/officeDocument/2006/relationships/hyperlink" Target="http://images.yandex.ru/yandsearch?source=psearch&amp;text=%D0%B0%D0%B3%D1%80%D0%BE%D1%82%D0%B5%D1%85%D0%BD%D0%BE%D0%BF%D0%B0%D1%80%D0%BA&amp;fp=0&amp;img_url=http://www.equipnet.ru/netcat_files/89/107/3cb34494adf6dbd33033b691928b915e&amp;pos=10&amp;rpt=simage&amp;lr=50&amp;nojs=1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3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20688"/>
            <a:ext cx="8856984" cy="259228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«О реализации новых инвестиционных проектов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агропромышленном комплексе Пермского края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2014-2016 годах»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23528" y="3501008"/>
            <a:ext cx="7344816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cap="all" spc="3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27CA3"/>
              </a:buClr>
            </a:pPr>
            <a:r>
              <a:rPr lang="ru-RU" sz="1600" b="1" dirty="0" smtClean="0">
                <a:solidFill>
                  <a:srgbClr val="002060"/>
                </a:solidFill>
              </a:rPr>
              <a:t>Министр сельского хозяйства и продовольствия Пермского края </a:t>
            </a:r>
          </a:p>
          <a:p>
            <a:pPr>
              <a:buClr>
                <a:srgbClr val="727CA3"/>
              </a:buClr>
            </a:pPr>
            <a:r>
              <a:rPr lang="ru-RU" sz="1600" b="1" dirty="0" smtClean="0">
                <a:solidFill>
                  <a:srgbClr val="002060"/>
                </a:solidFill>
              </a:rPr>
              <a:t>Иван Петрович Огородов</a:t>
            </a:r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5" name="Picture 18" descr="http://im1-tub-ru.yandex.net/i?id=86e3e41b3867edaf04707f90daa499cf-04-1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662259">
            <a:off x="6953594" y="3352948"/>
            <a:ext cx="2427084" cy="1537155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075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рямоугольник 1"/>
          <p:cNvSpPr>
            <a:spLocks noChangeArrowheads="1"/>
          </p:cNvSpPr>
          <p:nvPr/>
        </p:nvSpPr>
        <p:spPr bwMode="auto">
          <a:xfrm>
            <a:off x="3424238" y="188913"/>
            <a:ext cx="5648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smtClean="0">
                <a:solidFill>
                  <a:prstClr val="black"/>
                </a:solidFill>
              </a:rPr>
              <a:t>Проект Прикамский фермер</a:t>
            </a:r>
          </a:p>
        </p:txBody>
      </p:sp>
      <p:sp>
        <p:nvSpPr>
          <p:cNvPr id="55299" name="Line 6"/>
          <p:cNvSpPr>
            <a:spLocks noChangeShapeType="1"/>
          </p:cNvSpPr>
          <p:nvPr/>
        </p:nvSpPr>
        <p:spPr bwMode="auto">
          <a:xfrm>
            <a:off x="20638" y="908050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55300" name="Группа 86"/>
          <p:cNvGrpSpPr>
            <a:grpSpLocks/>
          </p:cNvGrpSpPr>
          <p:nvPr/>
        </p:nvGrpSpPr>
        <p:grpSpPr bwMode="auto">
          <a:xfrm>
            <a:off x="-684213" y="960438"/>
            <a:ext cx="10009188" cy="1412875"/>
            <a:chOff x="-684584" y="959824"/>
            <a:chExt cx="10009112" cy="141340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0262" y="959824"/>
              <a:ext cx="9159805" cy="14134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5330" name="TextBox 13"/>
            <p:cNvSpPr txBox="1">
              <a:spLocks noChangeArrowheads="1"/>
            </p:cNvSpPr>
            <p:nvPr/>
          </p:nvSpPr>
          <p:spPr bwMode="auto">
            <a:xfrm>
              <a:off x="1836348" y="988410"/>
              <a:ext cx="7488180" cy="1170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Наличие территорий, в которые не «идет» инвестор.</a:t>
              </a:r>
            </a:p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Наличие ниш, в которых нет крупного бизнеса (эко-, биопродукция).</a:t>
              </a:r>
            </a:p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Низкая производительность труда и низкий уровень технологичности.</a:t>
              </a:r>
            </a:p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Отсутствие залогов, для использования инструментов кредитной поддержки.</a:t>
              </a:r>
            </a:p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Неразвитая инфраструктура сбыта.</a:t>
              </a:r>
            </a:p>
            <a:p>
              <a:pPr eaLnBrk="1" fontAlgn="base" hangingPunct="1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ru-RU" altLang="ru-RU" sz="1400" b="1" i="1" smtClean="0">
                  <a:solidFill>
                    <a:srgbClr val="000000"/>
                  </a:solidFill>
                </a:rPr>
                <a:t>Нежелание кооперироваться, низкий уровень доверия к кооперативам.</a:t>
              </a:r>
            </a:p>
          </p:txBody>
        </p:sp>
        <p:sp>
          <p:nvSpPr>
            <p:cNvPr id="55331" name="TextBox 15"/>
            <p:cNvSpPr txBox="1">
              <a:spLocks noChangeArrowheads="1"/>
            </p:cNvSpPr>
            <p:nvPr/>
          </p:nvSpPr>
          <p:spPr bwMode="auto">
            <a:xfrm>
              <a:off x="-684584" y="1034464"/>
              <a:ext cx="2520932" cy="95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lvl="1"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400" b="1" smtClean="0">
                  <a:solidFill>
                    <a:srgbClr val="0070C0"/>
                  </a:solidFill>
                </a:rPr>
                <a:t>КЛЮЧЕВЫЕ ПРОБЛЕМЫ, НА РЕШЕНИЕ КОТОРЫХ НАПРАВЛЕН ПРОЕКТ</a:t>
              </a:r>
            </a:p>
          </p:txBody>
        </p:sp>
      </p:grpSp>
      <p:sp>
        <p:nvSpPr>
          <p:cNvPr id="39" name="Скругленный прямоугольник 38"/>
          <p:cNvSpPr/>
          <p:nvPr/>
        </p:nvSpPr>
        <p:spPr bwMode="auto">
          <a:xfrm>
            <a:off x="46038" y="3109913"/>
            <a:ext cx="3600450" cy="8667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0" name="Овал 39"/>
          <p:cNvSpPr/>
          <p:nvPr/>
        </p:nvSpPr>
        <p:spPr bwMode="auto">
          <a:xfrm>
            <a:off x="2935288" y="2205038"/>
            <a:ext cx="3241675" cy="1016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800"/>
              </a:lnSpc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В территориях, </a:t>
            </a:r>
          </a:p>
          <a:p>
            <a:pPr algn="ctr">
              <a:lnSpc>
                <a:spcPts val="1800"/>
              </a:lnSpc>
              <a:defRPr/>
            </a:pPr>
            <a:r>
              <a:rPr lang="ru-RU" sz="1600" b="1" dirty="0" smtClean="0">
                <a:solidFill>
                  <a:prstClr val="black"/>
                </a:solidFill>
              </a:rPr>
              <a:t>где нет крупных и средних сельхоз предприятий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 bwMode="auto">
          <a:xfrm>
            <a:off x="4986338" y="4111625"/>
            <a:ext cx="2825750" cy="78422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5304" name="TextBox 44"/>
          <p:cNvSpPr txBox="1">
            <a:spLocks noChangeArrowheads="1"/>
          </p:cNvSpPr>
          <p:nvPr/>
        </p:nvSpPr>
        <p:spPr bwMode="auto">
          <a:xfrm>
            <a:off x="1046163" y="3228975"/>
            <a:ext cx="265112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smtClean="0">
                <a:solidFill>
                  <a:srgbClr val="C00000"/>
                </a:solidFill>
                <a:latin typeface="Palatino Linotype" pitchFamily="18" charset="0"/>
              </a:rPr>
              <a:t>Конкурс инвестиционных проектов Минсельхозпрода</a:t>
            </a:r>
            <a:endParaRPr lang="ru-RU" altLang="ru-RU" sz="1000" b="1" smtClean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1177925" y="5227638"/>
            <a:ext cx="3832225" cy="163036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5306" name="TextBox 48"/>
          <p:cNvSpPr txBox="1">
            <a:spLocks noChangeArrowheads="1"/>
          </p:cNvSpPr>
          <p:nvPr/>
        </p:nvSpPr>
        <p:spPr bwMode="auto">
          <a:xfrm>
            <a:off x="1341438" y="5291138"/>
            <a:ext cx="3586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smtClean="0">
                <a:solidFill>
                  <a:srgbClr val="C00000"/>
                </a:solidFill>
                <a:latin typeface="Palatino Linotype" pitchFamily="18" charset="0"/>
              </a:rPr>
              <a:t>Кооперация и сбыт:</a:t>
            </a:r>
            <a:endParaRPr lang="ru-RU" altLang="ru-RU" sz="1000" b="1" smtClean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1168400" y="5599113"/>
            <a:ext cx="4043363" cy="1093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ru-RU" sz="1300" dirty="0">
                <a:solidFill>
                  <a:prstClr val="black"/>
                </a:solidFill>
                <a:cs typeface="Arial" pitchFamily="34" charset="0"/>
              </a:rPr>
              <a:t>Гранты на развитие  кооперативов до 10 м. руб.: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ru-RU" sz="1300" dirty="0">
                <a:solidFill>
                  <a:prstClr val="black"/>
                </a:solidFill>
                <a:cs typeface="Arial" pitchFamily="34" charset="0"/>
              </a:rPr>
              <a:t>Убойные пункты, хранилища;</a:t>
            </a:r>
          </a:p>
          <a:p>
            <a:pPr marL="285750" indent="-285750">
              <a:lnSpc>
                <a:spcPts val="1200"/>
              </a:lnSpc>
              <a:buFont typeface="Wingdings" pitchFamily="2" charset="2"/>
              <a:buChar char="ü"/>
              <a:defRPr/>
            </a:pPr>
            <a:r>
              <a:rPr lang="ru-RU" sz="1300" dirty="0">
                <a:solidFill>
                  <a:prstClr val="black"/>
                </a:solidFill>
                <a:cs typeface="Arial" pitchFamily="34" charset="0"/>
              </a:rPr>
              <a:t>Ярмарки в районах;</a:t>
            </a:r>
          </a:p>
          <a:p>
            <a:pPr marL="285750" indent="-285750">
              <a:lnSpc>
                <a:spcPts val="1200"/>
              </a:lnSpc>
              <a:buFont typeface="Wingdings" pitchFamily="2" charset="2"/>
              <a:buChar char="ü"/>
              <a:defRPr/>
            </a:pPr>
            <a:r>
              <a:rPr lang="ru-RU" sz="1300" dirty="0">
                <a:solidFill>
                  <a:prstClr val="black"/>
                </a:solidFill>
                <a:cs typeface="Arial" pitchFamily="34" charset="0"/>
              </a:rPr>
              <a:t>Постоянно действующие точки сбыта на федеральных трассах</a:t>
            </a:r>
          </a:p>
          <a:p>
            <a:pPr marL="285750" indent="-285750">
              <a:lnSpc>
                <a:spcPts val="1200"/>
              </a:lnSpc>
              <a:buFont typeface="Wingdings" pitchFamily="2" charset="2"/>
              <a:buChar char="ü"/>
              <a:defRPr/>
            </a:pPr>
            <a:r>
              <a:rPr lang="ru-RU" sz="1300" dirty="0">
                <a:solidFill>
                  <a:prstClr val="black"/>
                </a:solidFill>
                <a:cs typeface="Arial" pitchFamily="34" charset="0"/>
              </a:rPr>
              <a:t>Рынок в </a:t>
            </a:r>
            <a:r>
              <a:rPr lang="ru-RU" sz="1300" dirty="0" err="1">
                <a:solidFill>
                  <a:prstClr val="black"/>
                </a:solidFill>
                <a:cs typeface="Arial" pitchFamily="34" charset="0"/>
              </a:rPr>
              <a:t>Агротехнопарке</a:t>
            </a:r>
            <a:endParaRPr lang="ru-RU" sz="13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 bwMode="auto">
          <a:xfrm>
            <a:off x="5543550" y="3094038"/>
            <a:ext cx="3600450" cy="8667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5309" name="TextBox 51"/>
          <p:cNvSpPr txBox="1">
            <a:spLocks noChangeArrowheads="1"/>
          </p:cNvSpPr>
          <p:nvPr/>
        </p:nvSpPr>
        <p:spPr bwMode="auto">
          <a:xfrm>
            <a:off x="6381750" y="3190875"/>
            <a:ext cx="282575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smtClean="0">
                <a:solidFill>
                  <a:srgbClr val="C00000"/>
                </a:solidFill>
                <a:latin typeface="Palatino Linotype" pitchFamily="18" charset="0"/>
              </a:rPr>
              <a:t>Софинансирование отдельных мероприятий муниципальных программ</a:t>
            </a:r>
            <a:endParaRPr lang="ru-RU" altLang="ru-RU" sz="1000" b="1" smtClean="0">
              <a:solidFill>
                <a:srgbClr val="C00000"/>
              </a:solidFill>
              <a:latin typeface="Palatino Linotype" pitchFamily="18" charset="0"/>
            </a:endParaRPr>
          </a:p>
        </p:txBody>
      </p:sp>
      <p:cxnSp>
        <p:nvCxnSpPr>
          <p:cNvPr id="56" name="Прямая со стрелкой 55"/>
          <p:cNvCxnSpPr>
            <a:stCxn id="40" idx="4"/>
            <a:endCxn id="39" idx="3"/>
          </p:cNvCxnSpPr>
          <p:nvPr/>
        </p:nvCxnSpPr>
        <p:spPr bwMode="auto">
          <a:xfrm flipH="1">
            <a:off x="3646488" y="3221038"/>
            <a:ext cx="909637" cy="322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40" idx="4"/>
            <a:endCxn id="51" idx="1"/>
          </p:cNvCxnSpPr>
          <p:nvPr/>
        </p:nvCxnSpPr>
        <p:spPr bwMode="auto">
          <a:xfrm>
            <a:off x="4556125" y="3221038"/>
            <a:ext cx="987425" cy="306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12" descr="http://im2-tub-ru.yandex.net/i?id=367025686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653783" y="3191629"/>
            <a:ext cx="761387" cy="6714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5313" name="Picture 14" descr="http://im7-tub-ru.yandex.net/i?id=223253744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32150"/>
            <a:ext cx="87947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115D8-7BAB-41A3-BA6A-2A09AD1DC9D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 bwMode="auto">
          <a:xfrm>
            <a:off x="20638" y="4275138"/>
            <a:ext cx="2871787" cy="6985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5316" name="TextBox 46"/>
          <p:cNvSpPr txBox="1">
            <a:spLocks noChangeArrowheads="1"/>
          </p:cNvSpPr>
          <p:nvPr/>
        </p:nvSpPr>
        <p:spPr bwMode="auto">
          <a:xfrm>
            <a:off x="-36513" y="4479925"/>
            <a:ext cx="2952751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1200" smtClean="0">
                <a:solidFill>
                  <a:srgbClr val="000000"/>
                </a:solidFill>
                <a:latin typeface="Palatino Linotype" pitchFamily="18" charset="0"/>
              </a:rPr>
              <a:t>30%   затрат, не более 1 м.руб.</a:t>
            </a:r>
          </a:p>
          <a:p>
            <a:pPr eaLnBrk="1" fontAlgn="base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1200" smtClean="0">
                <a:solidFill>
                  <a:srgbClr val="000000"/>
                </a:solidFill>
                <a:latin typeface="Palatino Linotype" pitchFamily="18" charset="0"/>
              </a:rPr>
              <a:t>50% затрат</a:t>
            </a:r>
            <a:r>
              <a:rPr lang="ru-RU" altLang="ru-RU" sz="1400" smtClean="0">
                <a:solidFill>
                  <a:srgbClr val="000000"/>
                </a:solidFill>
                <a:latin typeface="Palatino Linotype" pitchFamily="18" charset="0"/>
              </a:rPr>
              <a:t>, не более 1,5 м.руб.</a:t>
            </a:r>
          </a:p>
        </p:txBody>
      </p:sp>
      <p:cxnSp>
        <p:nvCxnSpPr>
          <p:cNvPr id="58" name="Прямая со стрелкой 57"/>
          <p:cNvCxnSpPr>
            <a:endCxn id="48" idx="0"/>
          </p:cNvCxnSpPr>
          <p:nvPr/>
        </p:nvCxnSpPr>
        <p:spPr bwMode="auto">
          <a:xfrm>
            <a:off x="3094038" y="3968750"/>
            <a:ext cx="0" cy="1258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44" idx="0"/>
          </p:cNvCxnSpPr>
          <p:nvPr/>
        </p:nvCxnSpPr>
        <p:spPr bwMode="auto">
          <a:xfrm flipH="1">
            <a:off x="1455738" y="3981450"/>
            <a:ext cx="1638300" cy="293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9" name="TextBox 59"/>
          <p:cNvSpPr txBox="1">
            <a:spLocks noChangeArrowheads="1"/>
          </p:cNvSpPr>
          <p:nvPr/>
        </p:nvSpPr>
        <p:spPr bwMode="auto">
          <a:xfrm>
            <a:off x="-674688" y="4267200"/>
            <a:ext cx="3586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smtClean="0">
                <a:solidFill>
                  <a:srgbClr val="C00000"/>
                </a:solidFill>
                <a:latin typeface="Palatino Linotype" pitchFamily="18" charset="0"/>
              </a:rPr>
              <a:t>Инвестпроекты</a:t>
            </a:r>
            <a:endParaRPr lang="ru-RU" altLang="ru-RU" sz="1000" b="1" smtClean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61" name="TextBox 60"/>
          <p:cNvSpPr txBox="1"/>
          <p:nvPr/>
        </p:nvSpPr>
        <p:spPr bwMode="auto">
          <a:xfrm>
            <a:off x="5041900" y="4143375"/>
            <a:ext cx="2770188" cy="798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ts val="1500"/>
              </a:lnSpc>
              <a:buFont typeface="Wingdings" pitchFamily="2" charset="2"/>
              <a:buChar char="ü"/>
              <a:defRPr/>
            </a:pPr>
            <a:r>
              <a:rPr lang="ru-RU" sz="1400" b="1" dirty="0">
                <a:solidFill>
                  <a:srgbClr val="C00000"/>
                </a:solidFill>
                <a:cs typeface="Arial" pitchFamily="34" charset="0"/>
              </a:rPr>
              <a:t>Начинающие фермеры</a:t>
            </a:r>
          </a:p>
          <a:p>
            <a:pPr fontAlgn="base">
              <a:lnSpc>
                <a:spcPts val="1000"/>
              </a:lnSpc>
              <a:defRPr/>
            </a:pPr>
            <a:r>
              <a:rPr lang="ru-RU" sz="12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Грант до 1,5 млн. руб.</a:t>
            </a:r>
          </a:p>
          <a:p>
            <a:pPr algn="r" fontAlgn="base">
              <a:lnSpc>
                <a:spcPts val="1000"/>
              </a:lnSpc>
              <a:defRPr/>
            </a:pPr>
            <a:endParaRPr lang="ru-RU" sz="1200" i="1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algn="r" fontAlgn="base">
              <a:lnSpc>
                <a:spcPts val="1000"/>
              </a:lnSpc>
              <a:defRPr/>
            </a:pPr>
            <a:r>
              <a:rPr lang="ru-RU" sz="1200" i="1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С 2014 г. обязательное участие в кооперативах</a:t>
            </a:r>
            <a:endParaRPr lang="ru-RU" sz="12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 bwMode="auto">
          <a:xfrm>
            <a:off x="5472113" y="5078413"/>
            <a:ext cx="2844800" cy="7270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 bwMode="auto">
          <a:xfrm>
            <a:off x="5538788" y="5153025"/>
            <a:ext cx="2768600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ts val="1500"/>
              </a:lnSpc>
              <a:buFont typeface="Wingdings" pitchFamily="2" charset="2"/>
              <a:buChar char="ü"/>
              <a:defRPr/>
            </a:pPr>
            <a:r>
              <a:rPr lang="ru-RU" sz="1400" b="1" dirty="0">
                <a:solidFill>
                  <a:srgbClr val="C00000"/>
                </a:solidFill>
                <a:cs typeface="Arial" pitchFamily="34" charset="0"/>
              </a:rPr>
              <a:t>Семейные фермы</a:t>
            </a:r>
          </a:p>
          <a:p>
            <a:pPr fontAlgn="base">
              <a:lnSpc>
                <a:spcPts val="1000"/>
              </a:lnSpc>
              <a:defRPr/>
            </a:pPr>
            <a:r>
              <a:rPr lang="ru-RU" sz="12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Грант до 7  млн. руб.</a:t>
            </a:r>
          </a:p>
          <a:p>
            <a:pPr algn="r" fontAlgn="base">
              <a:lnSpc>
                <a:spcPts val="1000"/>
              </a:lnSpc>
              <a:defRPr/>
            </a:pPr>
            <a:endParaRPr lang="ru-RU" sz="1200" i="1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algn="ctr" fontAlgn="base">
              <a:lnSpc>
                <a:spcPts val="1000"/>
              </a:lnSpc>
              <a:defRPr/>
            </a:pPr>
            <a:r>
              <a:rPr lang="ru-RU" sz="1200" i="1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КФХ с опытом работы</a:t>
            </a:r>
            <a:endParaRPr lang="ru-RU" sz="12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lnSpc>
                <a:spcPts val="1500"/>
              </a:lnSpc>
              <a:buFont typeface="Wingdings" pitchFamily="2" charset="2"/>
              <a:buChar char="ü"/>
              <a:defRPr/>
            </a:pPr>
            <a:endParaRPr lang="ru-RU" sz="14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 bwMode="auto">
          <a:xfrm>
            <a:off x="6176963" y="5965825"/>
            <a:ext cx="2895600" cy="7270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5" name="TextBox 64"/>
          <p:cNvSpPr txBox="1"/>
          <p:nvPr/>
        </p:nvSpPr>
        <p:spPr bwMode="auto">
          <a:xfrm>
            <a:off x="6254750" y="6043613"/>
            <a:ext cx="2952750" cy="619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ts val="1500"/>
              </a:lnSpc>
              <a:buFont typeface="Wingdings" pitchFamily="2" charset="2"/>
              <a:buChar char="ü"/>
              <a:defRPr/>
            </a:pPr>
            <a:r>
              <a:rPr lang="ru-RU" sz="1400" b="1" dirty="0">
                <a:solidFill>
                  <a:srgbClr val="C00000"/>
                </a:solidFill>
                <a:cs typeface="Arial" pitchFamily="34" charset="0"/>
              </a:rPr>
              <a:t>Земли</a:t>
            </a:r>
          </a:p>
          <a:p>
            <a:pPr fontAlgn="base">
              <a:lnSpc>
                <a:spcPts val="1000"/>
              </a:lnSpc>
              <a:spcBef>
                <a:spcPts val="600"/>
              </a:spcBef>
              <a:defRPr/>
            </a:pPr>
            <a:r>
              <a:rPr lang="ru-RU" sz="12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1200 руб. за 1 га, оформляемый в собственность КФХ</a:t>
            </a:r>
          </a:p>
        </p:txBody>
      </p:sp>
      <p:cxnSp>
        <p:nvCxnSpPr>
          <p:cNvPr id="66" name="Прямая со стрелкой 65"/>
          <p:cNvCxnSpPr/>
          <p:nvPr/>
        </p:nvCxnSpPr>
        <p:spPr bwMode="auto">
          <a:xfrm flipH="1">
            <a:off x="8801100" y="3981450"/>
            <a:ext cx="0" cy="198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 bwMode="auto">
          <a:xfrm flipH="1">
            <a:off x="8002588" y="3981450"/>
            <a:ext cx="798512" cy="10969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endCxn id="41" idx="3"/>
          </p:cNvCxnSpPr>
          <p:nvPr/>
        </p:nvCxnSpPr>
        <p:spPr bwMode="auto">
          <a:xfrm flipH="1">
            <a:off x="7812088" y="3981450"/>
            <a:ext cx="989012" cy="52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28" name="TextBox 35"/>
          <p:cNvSpPr txBox="1">
            <a:spLocks noChangeArrowheads="1"/>
          </p:cNvSpPr>
          <p:nvPr/>
        </p:nvSpPr>
        <p:spPr bwMode="auto">
          <a:xfrm>
            <a:off x="-900113" y="6350"/>
            <a:ext cx="3600451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C00000"/>
                </a:solidFill>
              </a:rPr>
              <a:t>МАЛЫЕ ФОРМЫ ХОЗЯЙСТВОВАНИЯ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1296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8" t="21701" r="21954" b="17977"/>
          <a:stretch/>
        </p:blipFill>
        <p:spPr bwMode="auto">
          <a:xfrm>
            <a:off x="-1" y="1628800"/>
            <a:ext cx="9146769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963217"/>
            <a:ext cx="8784976" cy="66558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АССОЦИАЦИИ «ВЕРХНЕКАМЬЕ» и «СОЮЗ»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-15875" y="908720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15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79241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«ЗАПАД»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2" t="21521" r="17702" b="29379"/>
          <a:stretch/>
        </p:blipFill>
        <p:spPr bwMode="auto">
          <a:xfrm>
            <a:off x="35496" y="2341003"/>
            <a:ext cx="9073008" cy="353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0925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79241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«ЗАПАД»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20" t="21414" r="18060" b="20106"/>
          <a:stretch/>
        </p:blipFill>
        <p:spPr bwMode="auto">
          <a:xfrm>
            <a:off x="35496" y="1980845"/>
            <a:ext cx="9001000" cy="418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32560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24744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«СОГЛАСИЕ»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3" t="21441" r="17976" b="22213"/>
          <a:stretch/>
        </p:blipFill>
        <p:spPr bwMode="auto">
          <a:xfrm>
            <a:off x="35496" y="1993143"/>
            <a:ext cx="9001000" cy="4028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04336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24744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«СОГЛАСИЕ»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2" t="22436" r="17587" b="13012"/>
          <a:stretch/>
        </p:blipFill>
        <p:spPr bwMode="auto">
          <a:xfrm>
            <a:off x="35496" y="1839175"/>
            <a:ext cx="9017991" cy="461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7407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24744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«ЮГ»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3" t="22594" r="17817" b="14693"/>
          <a:stretch/>
        </p:blipFill>
        <p:spPr bwMode="auto">
          <a:xfrm>
            <a:off x="35496" y="1700809"/>
            <a:ext cx="9099615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107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97633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2015-2016 гг.,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млн. руб.</a:t>
            </a:r>
            <a:endParaRPr lang="ru-RU" sz="1800" dirty="0">
              <a:solidFill>
                <a:srgbClr val="C0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-15875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24744"/>
            <a:ext cx="8784976" cy="665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АССОЦИАЦИЯ «ПАРМА»</a:t>
            </a:r>
            <a:endParaRPr lang="ru-RU" sz="1800" dirty="0"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9" t="20885" r="17355" b="14115"/>
          <a:stretch/>
        </p:blipFill>
        <p:spPr bwMode="auto">
          <a:xfrm>
            <a:off x="35496" y="1790327"/>
            <a:ext cx="9067586" cy="465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1954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055" y="2492896"/>
            <a:ext cx="8523744" cy="7848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500" b="1" cap="all" dirty="0">
                <a:ln w="0"/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1600" stA="22000" endPos="53000" dir="5400000" sy="-100000" rotWithShape="0"/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1657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8537" y="6381328"/>
            <a:ext cx="561975" cy="365125"/>
          </a:xfrm>
        </p:spPr>
        <p:txBody>
          <a:bodyPr/>
          <a:lstStyle/>
          <a:p>
            <a:pPr>
              <a:defRPr/>
            </a:pPr>
            <a:fld id="{A462ACB6-3FF0-48EC-ACF7-024C60B1E5E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90406823"/>
              </p:ext>
            </p:extLst>
          </p:nvPr>
        </p:nvGraphicFramePr>
        <p:xfrm>
          <a:off x="1043608" y="1720701"/>
          <a:ext cx="6456759" cy="4260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260648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ГОСУДАРСТВЕННАЯ ПОДДЕРЖКА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СЕЛЬСКОГО ХОЗЯЙСТВА ПЕРМСКОГО КРАЯ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2791529"/>
            <a:ext cx="82907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1999,6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35281" y="5311809"/>
            <a:ext cx="652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2013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79497" y="5321101"/>
            <a:ext cx="652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2014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30959" y="2224757"/>
            <a:ext cx="82907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2581,1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1648693"/>
            <a:ext cx="89800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3558,0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3728" y="5301208"/>
            <a:ext cx="65274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2012</a:t>
            </a:r>
            <a:endParaRPr lang="ru-RU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868144" y="2594089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авая фигурная скобка 12"/>
          <p:cNvSpPr/>
          <p:nvPr/>
        </p:nvSpPr>
        <p:spPr>
          <a:xfrm>
            <a:off x="6948264" y="2224757"/>
            <a:ext cx="216024" cy="369332"/>
          </a:xfrm>
          <a:prstGeom prst="righ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4288" y="1988840"/>
            <a:ext cx="1691680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ru-RU" sz="1400" dirty="0" smtClean="0"/>
              <a:t>в </a:t>
            </a:r>
            <a:r>
              <a:rPr lang="ru-RU" sz="1400" dirty="0" err="1" smtClean="0"/>
              <a:t>т.ч</a:t>
            </a:r>
            <a:r>
              <a:rPr lang="ru-RU" sz="1400" dirty="0" smtClean="0"/>
              <a:t>. устойчивое развитие сельских территорий – 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377 млн. руб.,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плюс дополнительно 20,5 млн. руб.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164288" y="3768149"/>
            <a:ext cx="169168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ru-RU" sz="1400" dirty="0" smtClean="0"/>
              <a:t>в </a:t>
            </a:r>
            <a:r>
              <a:rPr lang="ru-RU" sz="1400" dirty="0" err="1" smtClean="0"/>
              <a:t>т.ч</a:t>
            </a:r>
            <a:r>
              <a:rPr lang="ru-RU" sz="1400" dirty="0" smtClean="0"/>
              <a:t>. устойчивое развитие сельских территорий – 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168 млн. руб.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1348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 28"/>
          <p:cNvSpPr/>
          <p:nvPr/>
        </p:nvSpPr>
        <p:spPr>
          <a:xfrm>
            <a:off x="3492500" y="2997200"/>
            <a:ext cx="2232025" cy="13684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03800" y="561975"/>
            <a:ext cx="2001838" cy="19796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995488" y="561975"/>
            <a:ext cx="2000250" cy="197961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82025" y="6308725"/>
            <a:ext cx="561975" cy="365125"/>
          </a:xfrm>
        </p:spPr>
        <p:txBody>
          <a:bodyPr/>
          <a:lstStyle/>
          <a:p>
            <a:pPr>
              <a:defRPr/>
            </a:pPr>
            <a:fld id="{96E6A4D3-60FA-4DF3-AADB-07BF9B23948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41314" name="Picture 2" descr="http://im1-tub-ru.yandex.net/i?id=f169d09ce1a02c4f6b4d93cb19bc9a26-97-14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8320" y="964904"/>
            <a:ext cx="1673420" cy="1156742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07" name="TextBox 5"/>
          <p:cNvSpPr txBox="1">
            <a:spLocks noChangeArrowheads="1"/>
          </p:cNvSpPr>
          <p:nvPr/>
        </p:nvSpPr>
        <p:spPr bwMode="auto">
          <a:xfrm>
            <a:off x="2147888" y="2555875"/>
            <a:ext cx="2136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РАСТЕНИЕВОДСТВО</a:t>
            </a:r>
          </a:p>
        </p:txBody>
      </p:sp>
      <p:pic>
        <p:nvPicPr>
          <p:cNvPr id="9" name="Picture 2" descr="http://im7-tub-ru.yandex.net/i?id=416445191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04525"/>
            <a:ext cx="1966899" cy="1317120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09" name="TextBox 10"/>
          <p:cNvSpPr txBox="1">
            <a:spLocks noChangeArrowheads="1"/>
          </p:cNvSpPr>
          <p:nvPr/>
        </p:nvSpPr>
        <p:spPr bwMode="auto">
          <a:xfrm>
            <a:off x="4932363" y="2541588"/>
            <a:ext cx="2173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ЖИВОТНОВОДСТВО</a:t>
            </a:r>
          </a:p>
        </p:txBody>
      </p:sp>
      <p:sp>
        <p:nvSpPr>
          <p:cNvPr id="51210" name="TextBox 6"/>
          <p:cNvSpPr txBox="1">
            <a:spLocks noChangeArrowheads="1"/>
          </p:cNvSpPr>
          <p:nvPr/>
        </p:nvSpPr>
        <p:spPr bwMode="auto">
          <a:xfrm>
            <a:off x="-468313" y="76200"/>
            <a:ext cx="10083801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C00000"/>
                </a:solidFill>
              </a:rPr>
              <a:t>ГОСУДАРСТВЕННАЯ ПРОГРАММА РАЗВИТИЯ СЕЛЬСКОГО ХОЗЯЙСТВА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07950" y="2420938"/>
            <a:ext cx="2000250" cy="19796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12" name="TextBox 13"/>
          <p:cNvSpPr txBox="1">
            <a:spLocks noChangeArrowheads="1"/>
          </p:cNvSpPr>
          <p:nvPr/>
        </p:nvSpPr>
        <p:spPr bwMode="auto">
          <a:xfrm>
            <a:off x="198438" y="4464050"/>
            <a:ext cx="1852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МАЛЫЕ ФОРМЫ</a:t>
            </a:r>
          </a:p>
        </p:txBody>
      </p:sp>
      <p:sp>
        <p:nvSpPr>
          <p:cNvPr id="15" name="Овал 14"/>
          <p:cNvSpPr/>
          <p:nvPr/>
        </p:nvSpPr>
        <p:spPr>
          <a:xfrm>
            <a:off x="6891338" y="2492375"/>
            <a:ext cx="2001837" cy="19812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14" name="TextBox 15"/>
          <p:cNvSpPr txBox="1">
            <a:spLocks noChangeArrowheads="1"/>
          </p:cNvSpPr>
          <p:nvPr/>
        </p:nvSpPr>
        <p:spPr bwMode="auto">
          <a:xfrm>
            <a:off x="7161478" y="4535488"/>
            <a:ext cx="18372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b="1" dirty="0" smtClean="0"/>
              <a:t>ТЕХНИКА И</a:t>
            </a:r>
          </a:p>
          <a:p>
            <a:pPr algn="ctr" eaLnBrk="1" hangingPunct="1"/>
            <a:r>
              <a:rPr lang="ru-RU" b="1" dirty="0" smtClean="0"/>
              <a:t>ОБОРУДОВАНИЕ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2066925" y="4473575"/>
            <a:ext cx="2000250" cy="197961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16" name="TextBox 17"/>
          <p:cNvSpPr txBox="1">
            <a:spLocks noChangeArrowheads="1"/>
          </p:cNvSpPr>
          <p:nvPr/>
        </p:nvSpPr>
        <p:spPr bwMode="auto">
          <a:xfrm>
            <a:off x="2627313" y="6516688"/>
            <a:ext cx="91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КАДРЫ</a:t>
            </a:r>
          </a:p>
        </p:txBody>
      </p:sp>
      <p:sp>
        <p:nvSpPr>
          <p:cNvPr id="19" name="Овал 18"/>
          <p:cNvSpPr/>
          <p:nvPr/>
        </p:nvSpPr>
        <p:spPr>
          <a:xfrm>
            <a:off x="5053013" y="4473575"/>
            <a:ext cx="2000250" cy="197961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18" name="TextBox 19"/>
          <p:cNvSpPr txBox="1">
            <a:spLocks noChangeArrowheads="1"/>
          </p:cNvSpPr>
          <p:nvPr/>
        </p:nvSpPr>
        <p:spPr bwMode="auto">
          <a:xfrm>
            <a:off x="4749800" y="6516688"/>
            <a:ext cx="3398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ЖИЛЬЕ И ИНФРАСТРУКТУРА</a:t>
            </a:r>
          </a:p>
        </p:txBody>
      </p:sp>
      <p:pic>
        <p:nvPicPr>
          <p:cNvPr id="23" name="Picture 12" descr="http://im2-tub-ru.yandex.net/i?id=367025686-6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75" y="2755300"/>
            <a:ext cx="1424007" cy="1316812"/>
          </a:xfrm>
          <a:prstGeom prst="rect">
            <a:avLst/>
          </a:prstGeom>
          <a:noFill/>
          <a:ln>
            <a:noFill/>
          </a:ln>
          <a:effectLst>
            <a:softEdge rad="1778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0" name="Picture 4" descr="http://im1-tub-ru.yandex.net/i?id=1cb00e29de1c219c3c4d18d4fed84fc4-60-144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9625" y="2838450"/>
            <a:ext cx="1516063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http://im0-tub-ru.yandex.net/i?id=8423461cb5fe6f83f25197a1d1f804a7-68-144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1030" y="4774722"/>
            <a:ext cx="2002904" cy="1317823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2" name="Picture 2" descr="http://www.esbrt.ru/images/specialist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810125"/>
            <a:ext cx="179546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3" name="TextBox 27"/>
          <p:cNvSpPr txBox="1">
            <a:spLocks noChangeArrowheads="1"/>
          </p:cNvSpPr>
          <p:nvPr/>
        </p:nvSpPr>
        <p:spPr bwMode="auto">
          <a:xfrm>
            <a:off x="3584575" y="3284538"/>
            <a:ext cx="197326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3,6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ts val="2500"/>
              </a:lnSpc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млрд. руб.</a:t>
            </a:r>
          </a:p>
        </p:txBody>
      </p:sp>
      <p:cxnSp>
        <p:nvCxnSpPr>
          <p:cNvPr id="22" name="Прямая со стрелкой 21"/>
          <p:cNvCxnSpPr>
            <a:stCxn id="29" idx="7"/>
            <a:endCxn id="51209" idx="2"/>
          </p:cNvCxnSpPr>
          <p:nvPr/>
        </p:nvCxnSpPr>
        <p:spPr>
          <a:xfrm flipV="1">
            <a:off x="5397500" y="2911475"/>
            <a:ext cx="622300" cy="28575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9" idx="1"/>
            <a:endCxn id="51207" idx="2"/>
          </p:cNvCxnSpPr>
          <p:nvPr/>
        </p:nvCxnSpPr>
        <p:spPr>
          <a:xfrm flipH="1" flipV="1">
            <a:off x="3216275" y="2924175"/>
            <a:ext cx="603250" cy="27305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313" name="Прямая со стрелкой 141312"/>
          <p:cNvCxnSpPr>
            <a:stCxn id="29" idx="2"/>
            <a:endCxn id="13" idx="6"/>
          </p:cNvCxnSpPr>
          <p:nvPr/>
        </p:nvCxnSpPr>
        <p:spPr>
          <a:xfrm flipH="1" flipV="1">
            <a:off x="2108200" y="3411538"/>
            <a:ext cx="1384300" cy="269875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317" name="Прямая со стрелкой 141316"/>
          <p:cNvCxnSpPr>
            <a:stCxn id="29" idx="6"/>
            <a:endCxn id="15" idx="2"/>
          </p:cNvCxnSpPr>
          <p:nvPr/>
        </p:nvCxnSpPr>
        <p:spPr>
          <a:xfrm flipV="1">
            <a:off x="5724525" y="3482975"/>
            <a:ext cx="1166813" cy="19843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319" name="Прямая со стрелкой 141318"/>
          <p:cNvCxnSpPr>
            <a:stCxn id="29" idx="3"/>
          </p:cNvCxnSpPr>
          <p:nvPr/>
        </p:nvCxnSpPr>
        <p:spPr>
          <a:xfrm flipH="1">
            <a:off x="3216275" y="4164013"/>
            <a:ext cx="603250" cy="30003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321" name="Прямая со стрелкой 141320"/>
          <p:cNvCxnSpPr>
            <a:stCxn id="29" idx="5"/>
            <a:endCxn id="19" idx="0"/>
          </p:cNvCxnSpPr>
          <p:nvPr/>
        </p:nvCxnSpPr>
        <p:spPr>
          <a:xfrm>
            <a:off x="5397500" y="4164013"/>
            <a:ext cx="655638" cy="30956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376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16024" y="260648"/>
            <a:ext cx="9468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ГОСУДАРСТВЕННАЯ ПОДДЕРЖКА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СЕЛЬСКОГО ХОЗЯЙСТВА ПЕРМСКОГО КРАЯ, </a:t>
            </a:r>
            <a:r>
              <a:rPr lang="ru-RU" sz="2000" b="1" dirty="0" smtClean="0">
                <a:solidFill>
                  <a:srgbClr val="C00000"/>
                </a:solidFill>
              </a:rPr>
              <a:t>2014-2016 годы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1214750"/>
            <a:ext cx="4320480" cy="27520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Инвестиционное развитие сельского хозяйства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Экономически значимые программы (молоко, мясо, птицеводство, свиноводство, </a:t>
            </a:r>
            <a:r>
              <a:rPr lang="ru-RU" sz="1400" dirty="0" err="1" smtClean="0">
                <a:solidFill>
                  <a:srgbClr val="002060"/>
                </a:solidFill>
              </a:rPr>
              <a:t>аквакультура</a:t>
            </a:r>
            <a:r>
              <a:rPr lang="ru-RU" sz="1400" dirty="0" smtClean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Техника в лизинг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Проценты по инвестиционным кредитам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Семейные животноводческие фермы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Начинающие фермеры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</a:rPr>
              <a:t>Проекты в малых формах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4144238"/>
            <a:ext cx="4320480" cy="26109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Текущая господдержка сельского хозяйства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«Погектарная» поддержка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Семеноводство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Поддержка на 1 кг молока</a:t>
            </a:r>
            <a:endParaRPr lang="ru-RU" sz="1400" dirty="0"/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Племенное животноводство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Содержание мясного скота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Проценты по коротким кредитам</a:t>
            </a:r>
          </a:p>
          <a:p>
            <a:pPr marL="285750" indent="-285750">
              <a:lnSpc>
                <a:spcPts val="1680"/>
              </a:lnSpc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 smtClean="0"/>
              <a:t>Страхование</a:t>
            </a:r>
            <a:endParaRPr lang="ru-RU" sz="1400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32172973"/>
              </p:ext>
            </p:extLst>
          </p:nvPr>
        </p:nvGraphicFramePr>
        <p:xfrm>
          <a:off x="251520" y="1261493"/>
          <a:ext cx="4266728" cy="4903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67802" y="2234357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61 %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2236048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64 %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16332" y="2251814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66 %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6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Шестиугольник 21"/>
          <p:cNvSpPr/>
          <p:nvPr/>
        </p:nvSpPr>
        <p:spPr>
          <a:xfrm>
            <a:off x="4526923" y="5631190"/>
            <a:ext cx="3141421" cy="584775"/>
          </a:xfrm>
          <a:prstGeom prst="hexagon">
            <a:avLst>
              <a:gd name="adj" fmla="val 67815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808" y="27463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основной капитал, млн. руб.</a:t>
            </a:r>
            <a:b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(по крупным и средним предприятиям)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4203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Всего, все отрасли экономики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66592" y="1628800"/>
            <a:ext cx="2832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Сельское хозяйство</a:t>
            </a:r>
            <a:endParaRPr lang="ru-RU" sz="2000" b="1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85907693"/>
              </p:ext>
            </p:extLst>
          </p:nvPr>
        </p:nvGraphicFramePr>
        <p:xfrm>
          <a:off x="107504" y="2430180"/>
          <a:ext cx="439248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6494929"/>
              </p:ext>
            </p:extLst>
          </p:nvPr>
        </p:nvGraphicFramePr>
        <p:xfrm>
          <a:off x="4572000" y="2420888"/>
          <a:ext cx="439248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 flipV="1">
            <a:off x="5004048" y="3447584"/>
            <a:ext cx="3816424" cy="85480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36096" y="2132856"/>
            <a:ext cx="0" cy="35376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92280" y="2142148"/>
            <a:ext cx="0" cy="3528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436096" y="5382508"/>
            <a:ext cx="165618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17239" y="5631190"/>
            <a:ext cx="3714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Точечная господдержка </a:t>
            </a:r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инвестпроектов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9952" y="5229200"/>
            <a:ext cx="4427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139952" y="2646204"/>
            <a:ext cx="386971" cy="720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26105" y="4822210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/>
              <a:t>2014</a:t>
            </a:r>
            <a:endParaRPr lang="ru-RU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8753665" y="4806444"/>
            <a:ext cx="49885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dirty="0" smtClean="0"/>
              <a:t>2014</a:t>
            </a:r>
            <a:endParaRPr lang="ru-RU" sz="105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8608739" y="3303848"/>
            <a:ext cx="378587" cy="2244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44924" y="3042741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2,5</a:t>
            </a:r>
            <a:endParaRPr lang="ru-RU" sz="1400" b="1" dirty="0">
              <a:solidFill>
                <a:srgbClr val="C0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460432" y="2142148"/>
            <a:ext cx="0" cy="3528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8048532" y="5743698"/>
            <a:ext cx="1574470" cy="401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>
                <a:solidFill>
                  <a:srgbClr val="C00000"/>
                </a:solidFill>
              </a:rPr>
              <a:t>Новая </a:t>
            </a:r>
          </a:p>
          <a:p>
            <a:pPr algn="ctr">
              <a:lnSpc>
                <a:spcPts val="1200"/>
              </a:lnSpc>
            </a:pPr>
            <a:r>
              <a:rPr lang="ru-RU" sz="1400" b="1" dirty="0" smtClean="0">
                <a:solidFill>
                  <a:srgbClr val="C00000"/>
                </a:solidFill>
              </a:rPr>
              <a:t>госпрограмма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1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7633"/>
            <a:ext cx="8784976" cy="133116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в 2013 году, тыс. руб.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(с учетом малых предприятий – 4 059 млн. рублей)</a:t>
            </a:r>
            <a:endParaRPr lang="ru-RU" sz="1800" dirty="0">
              <a:solidFill>
                <a:srgbClr val="00206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54457802"/>
              </p:ext>
            </p:extLst>
          </p:nvPr>
        </p:nvGraphicFramePr>
        <p:xfrm>
          <a:off x="467544" y="1927373"/>
          <a:ext cx="813690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84168" y="1628800"/>
            <a:ext cx="3168352" cy="2734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</a:rPr>
              <a:t>Половину притока инвестиций в отрасль обеспечили 7 районов:</a:t>
            </a: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Кунгурский</a:t>
            </a: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Частинский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Пермский</a:t>
            </a: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Куединский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Карагайский</a:t>
            </a: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Сивинский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ts val="2000"/>
              </a:lnSpc>
              <a:buFont typeface="Arial" pitchFamily="34" charset="0"/>
              <a:buChar char="•"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Нытвенский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1739949"/>
            <a:ext cx="2448272" cy="302433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472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81659534"/>
              </p:ext>
            </p:extLst>
          </p:nvPr>
        </p:nvGraphicFramePr>
        <p:xfrm>
          <a:off x="395537" y="1131128"/>
          <a:ext cx="8424936" cy="561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21014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  <a:cs typeface="Times New Roman" panose="02020603050405020304" pitchFamily="18" charset="0"/>
              </a:rPr>
              <a:t>Инвестиции на 1 занятого, </a:t>
            </a:r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тыс. Руб.</a:t>
            </a:r>
            <a:endParaRPr lang="ru-RU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1052736"/>
            <a:ext cx="482453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/>
              <a:t>Районы с наиболее высокими объемами </a:t>
            </a:r>
            <a:br>
              <a:rPr lang="ru-RU" sz="1600" b="1" dirty="0" smtClean="0"/>
            </a:br>
            <a:r>
              <a:rPr lang="ru-RU" sz="1600" b="1" dirty="0" smtClean="0"/>
              <a:t>и долей инвестиций в выручке:</a:t>
            </a:r>
          </a:p>
          <a:p>
            <a:pPr algn="ctr"/>
            <a:endParaRPr lang="ru-RU" sz="1400" dirty="0" smtClean="0"/>
          </a:p>
          <a:p>
            <a:pPr algn="r"/>
            <a:r>
              <a:rPr lang="ru-RU" sz="1400" dirty="0" err="1" smtClean="0"/>
              <a:t>Частинский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Кишертский</a:t>
            </a:r>
            <a:endParaRPr lang="ru-RU" sz="1400" dirty="0" smtClean="0"/>
          </a:p>
          <a:p>
            <a:pPr algn="r"/>
            <a:r>
              <a:rPr lang="ru-RU" sz="1400" dirty="0" smtClean="0"/>
              <a:t>Кунгурский</a:t>
            </a:r>
          </a:p>
          <a:p>
            <a:pPr algn="r"/>
            <a:r>
              <a:rPr lang="ru-RU" sz="1400" dirty="0" err="1" smtClean="0"/>
              <a:t>Бардымский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Уинский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Осинский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Верещагинский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Оханский</a:t>
            </a:r>
            <a:endParaRPr lang="ru-RU" sz="1400" dirty="0" smtClean="0"/>
          </a:p>
          <a:p>
            <a:pPr algn="r"/>
            <a:r>
              <a:rPr lang="ru-RU" sz="1400" dirty="0" smtClean="0"/>
              <a:t>Ордынский</a:t>
            </a:r>
          </a:p>
          <a:p>
            <a:pPr algn="r"/>
            <a:r>
              <a:rPr lang="ru-RU" sz="1400" dirty="0" err="1" smtClean="0"/>
              <a:t>Сивинский</a:t>
            </a:r>
            <a:endParaRPr lang="ru-RU" sz="1400" dirty="0" smtClean="0"/>
          </a:p>
          <a:p>
            <a:pPr algn="r"/>
            <a:r>
              <a:rPr lang="ru-RU" sz="1400" dirty="0" err="1" smtClean="0"/>
              <a:t>Нытвенский</a:t>
            </a:r>
            <a:endParaRPr lang="ru-RU" sz="1400" dirty="0" smtClean="0"/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5395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Line 6"/>
          <p:cNvSpPr>
            <a:spLocks noChangeShapeType="1"/>
          </p:cNvSpPr>
          <p:nvPr/>
        </p:nvSpPr>
        <p:spPr bwMode="auto">
          <a:xfrm>
            <a:off x="20638" y="980728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8EB41-EC6B-4E19-B28B-0BC83C4E583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xmlns="" val="4200052796"/>
              </p:ext>
            </p:extLst>
          </p:nvPr>
        </p:nvGraphicFramePr>
        <p:xfrm>
          <a:off x="683418" y="1556544"/>
          <a:ext cx="6984926" cy="5040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0638" y="1628800"/>
            <a:ext cx="555092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b="1" dirty="0"/>
              <a:t>Экономически значимые программы в РАСТЕНИЕВОДСТВЕ</a:t>
            </a:r>
          </a:p>
        </p:txBody>
      </p:sp>
      <p:pic>
        <p:nvPicPr>
          <p:cNvPr id="142338" name="Picture 2" descr="http://img.travel.ru/images2/2014/03/object229244/yokosuka_240x1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088" y="2195513"/>
            <a:ext cx="1223962" cy="86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2342" name="Picture 6" descr="http://www.minprom.gov.by/images/products/1057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7800" y="1052513"/>
            <a:ext cx="1223963" cy="1008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2348" name="Picture 12" descr="http://i.egdn-mo.ru/u/pic/a7/3d27089de211e2abfdfdb487fad45c/-/%D0%B4%D0%BE%D0%BC%D0%B04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26375" y="3213100"/>
            <a:ext cx="1223963" cy="86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2350" name="Picture 14" descr="http://www.fuw.ch/wp-content/uploads/2012/05/Rapsfeld_S-640x36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26375" y="4221163"/>
            <a:ext cx="1223963" cy="887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2352" name="Picture 16" descr="http://dumskaya.net/pics/apicturepicture__586049824_5331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26375" y="5246688"/>
            <a:ext cx="1238250" cy="971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22263" y="908050"/>
            <a:ext cx="6913562" cy="649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ВОЗМЕЩЕНИЕ  ДО  30 %  ИНВЕСТИЦИОННЫХ  ЗАТРАТ </a:t>
            </a:r>
          </a:p>
        </p:txBody>
      </p:sp>
      <p:sp>
        <p:nvSpPr>
          <p:cNvPr id="13" name="Прямоугольник 1"/>
          <p:cNvSpPr>
            <a:spLocks noChangeArrowheads="1"/>
          </p:cNvSpPr>
          <p:nvPr/>
        </p:nvSpPr>
        <p:spPr bwMode="auto">
          <a:xfrm>
            <a:off x="827584" y="188640"/>
            <a:ext cx="8237041" cy="81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C00000"/>
                </a:solidFill>
              </a:rPr>
              <a:t>ЭКОНОМИЧЕСКИ ЗНАЧИМЫЕ ПРОГРАММЫ В РАСТЕНИЕВОДСТВЕ (130-п)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5730" y="5877272"/>
            <a:ext cx="7380646" cy="79208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3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Line 6"/>
          <p:cNvSpPr>
            <a:spLocks noChangeShapeType="1"/>
          </p:cNvSpPr>
          <p:nvPr/>
        </p:nvSpPr>
        <p:spPr bwMode="auto">
          <a:xfrm>
            <a:off x="-15875" y="1052736"/>
            <a:ext cx="9159875" cy="0"/>
          </a:xfrm>
          <a:prstGeom prst="line">
            <a:avLst/>
          </a:prstGeom>
          <a:noFill/>
          <a:ln w="57150" cmpd="thickThin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xmlns="" val="2514831219"/>
              </p:ext>
            </p:extLst>
          </p:nvPr>
        </p:nvGraphicFramePr>
        <p:xfrm>
          <a:off x="899592" y="1412776"/>
          <a:ext cx="7560990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51520" y="1628800"/>
            <a:ext cx="555092" cy="47525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white"/>
                </a:solidFill>
              </a:rPr>
              <a:t>Экономически значимые программы в ЖИВОТНОВОДСТВЕ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2263" y="908050"/>
            <a:ext cx="6913562" cy="649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</a:rPr>
              <a:t>ВОЗМЕЩЕНИЕ  ДО  50 %  ИНВЕСТИЦИОННЫХ  ЗАТРАТ </a:t>
            </a:r>
          </a:p>
        </p:txBody>
      </p:sp>
      <p:sp>
        <p:nvSpPr>
          <p:cNvPr id="50182" name="Прямоугольник 1"/>
          <p:cNvSpPr>
            <a:spLocks noChangeArrowheads="1"/>
          </p:cNvSpPr>
          <p:nvPr/>
        </p:nvSpPr>
        <p:spPr bwMode="auto">
          <a:xfrm>
            <a:off x="539552" y="188640"/>
            <a:ext cx="8316416" cy="81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C00000"/>
                </a:solidFill>
              </a:rPr>
              <a:t>ЭКОНОМИЧЕСКИ ЗНАЧИМЫЕ ПРОГРАММЫ </a:t>
            </a:r>
            <a:br>
              <a:rPr lang="ru-RU" altLang="ru-RU" sz="3200" b="1" dirty="0" smtClean="0">
                <a:solidFill>
                  <a:srgbClr val="C00000"/>
                </a:solidFill>
              </a:rPr>
            </a:br>
            <a:r>
              <a:rPr lang="ru-RU" altLang="ru-RU" sz="3200" b="1" dirty="0" smtClean="0">
                <a:solidFill>
                  <a:srgbClr val="C00000"/>
                </a:solidFill>
              </a:rPr>
              <a:t>В ЖИВОТНОВОДСТВЕ (130-п)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5730" y="5949280"/>
            <a:ext cx="8280238" cy="79208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327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7590</TotalTime>
  <Words>756</Words>
  <Application>Microsoft Office PowerPoint</Application>
  <PresentationFormat>Экран (4:3)</PresentationFormat>
  <Paragraphs>189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Аптека</vt:lpstr>
      <vt:lpstr>Слайд 1</vt:lpstr>
      <vt:lpstr>Слайд 2</vt:lpstr>
      <vt:lpstr>Слайд 3</vt:lpstr>
      <vt:lpstr>Слайд 4</vt:lpstr>
      <vt:lpstr>Инвестиции в основной капитал, млн. руб. (по крупным и средним предприятиям)</vt:lpstr>
      <vt:lpstr>Инвестиции в 2013 году, тыс. руб.  (с учетом малых предприятий – 4 059 млн. рублей)</vt:lpstr>
      <vt:lpstr>Инвестиции на 1 занятого, тыс. Руб.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10</cp:lastModifiedBy>
  <cp:revision>90</cp:revision>
  <cp:lastPrinted>2014-10-27T07:48:48Z</cp:lastPrinted>
  <dcterms:created xsi:type="dcterms:W3CDTF">2014-10-19T16:04:12Z</dcterms:created>
  <dcterms:modified xsi:type="dcterms:W3CDTF">2014-10-31T04:08:15Z</dcterms:modified>
</cp:coreProperties>
</file>