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379" r:id="rId2"/>
    <p:sldId id="380" r:id="rId3"/>
    <p:sldId id="381" r:id="rId4"/>
    <p:sldId id="382" r:id="rId5"/>
  </p:sldIdLst>
  <p:sldSz cx="11880850" cy="6840538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37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674E"/>
    <a:srgbClr val="C9A493"/>
    <a:srgbClr val="8A8A89"/>
    <a:srgbClr val="802723"/>
    <a:srgbClr val="F2F2F2"/>
    <a:srgbClr val="4221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71" autoAdjust="0"/>
    <p:restoredTop sz="77257" autoAdjust="0"/>
  </p:normalViewPr>
  <p:slideViewPr>
    <p:cSldViewPr>
      <p:cViewPr varScale="1">
        <p:scale>
          <a:sx n="117" d="100"/>
          <a:sy n="117" d="100"/>
        </p:scale>
        <p:origin x="564" y="96"/>
      </p:cViewPr>
      <p:guideLst>
        <p:guide orient="horz" pos="2155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106" y="-84"/>
      </p:cViewPr>
      <p:guideLst>
        <p:guide orient="horz" pos="3145"/>
        <p:guide pos="2161"/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F9A8697A-7BB6-4CB5-B298-4D4F412EFE0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A5F0CC2F-DAEC-4C4C-87BF-D8EA1F1B21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518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7817751A-4A7C-47AB-A15C-73CAABF001A1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6688" y="744538"/>
            <a:ext cx="6464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714877"/>
            <a:ext cx="5438775" cy="446722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8838A261-2D8C-470D-B1E0-095815BF56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861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4" y="2125005"/>
            <a:ext cx="10098723" cy="146628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4665-352D-44D2-B2BD-DE98D60FE0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28867" y="6340173"/>
            <a:ext cx="2772198" cy="36419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ый треугольник 6"/>
          <p:cNvSpPr/>
          <p:nvPr userDrawn="1"/>
        </p:nvSpPr>
        <p:spPr>
          <a:xfrm flipV="1">
            <a:off x="10646598" y="0"/>
            <a:ext cx="1234252" cy="1195200"/>
          </a:xfrm>
          <a:prstGeom prst="rtTriangle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l" defTabSz="1043056" rtl="0" eaLnBrk="1" latinLnBrk="0" hangingPunct="1"/>
            <a:endParaRPr lang="ru-RU" sz="21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-1" y="0"/>
            <a:ext cx="10692953" cy="1193252"/>
          </a:xfrm>
          <a:prstGeom prst="rect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l" defTabSz="1043056" rtl="0" eaLnBrk="1" latinLnBrk="0" hangingPunct="1"/>
            <a:endParaRPr lang="ru-RU" sz="21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 userDrawn="1"/>
        </p:nvSpPr>
        <p:spPr>
          <a:xfrm>
            <a:off x="11101125" y="527272"/>
            <a:ext cx="298662" cy="2924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55" tIns="41977" rIns="83955" bIns="41977" rtlCol="0" anchor="ctr"/>
          <a:lstStyle/>
          <a:p>
            <a:pPr algn="ctr"/>
            <a:endParaRPr lang="ru-RU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477" t="26460" r="74724" b="49348"/>
          <a:stretch>
            <a:fillRect/>
          </a:stretch>
        </p:blipFill>
        <p:spPr bwMode="auto">
          <a:xfrm>
            <a:off x="10916864" y="347706"/>
            <a:ext cx="645107" cy="63302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999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5A9D-A273-4B05-BA57-8095BEAAFFB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3616" y="273946"/>
            <a:ext cx="2673191" cy="583662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8" y="273946"/>
            <a:ext cx="7821560" cy="583662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A2E7-3671-4645-839A-E87CBA5AB20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152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5" y="2125006"/>
            <a:ext cx="10098723" cy="146628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4665-352D-44D2-B2BD-DE98D60FE0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28867" y="6340174"/>
            <a:ext cx="2772198" cy="36419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ый треугольник 6"/>
          <p:cNvSpPr/>
          <p:nvPr userDrawn="1"/>
        </p:nvSpPr>
        <p:spPr>
          <a:xfrm flipV="1">
            <a:off x="10646598" y="0"/>
            <a:ext cx="1234252" cy="1195200"/>
          </a:xfrm>
          <a:prstGeom prst="rtTriangle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marL="0" algn="l" defTabSz="1019101" rtl="0" eaLnBrk="1" latinLnBrk="0" hangingPunct="1"/>
            <a:endParaRPr lang="ru-RU" sz="205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10692953" cy="1193252"/>
          </a:xfrm>
          <a:prstGeom prst="rect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marL="0" algn="l" defTabSz="1019101" rtl="0" eaLnBrk="1" latinLnBrk="0" hangingPunct="1"/>
            <a:endParaRPr lang="ru-RU" sz="205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 userDrawn="1"/>
        </p:nvSpPr>
        <p:spPr>
          <a:xfrm>
            <a:off x="11101125" y="527272"/>
            <a:ext cx="298662" cy="2924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21" tIns="41010" rIns="82021" bIns="41010" rtlCol="0" anchor="ctr"/>
          <a:lstStyle/>
          <a:p>
            <a:pPr algn="ctr"/>
            <a:endParaRPr lang="ru-RU" sz="1759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477" t="26460" r="74724" b="49348"/>
          <a:stretch>
            <a:fillRect/>
          </a:stretch>
        </p:blipFill>
        <p:spPr bwMode="auto">
          <a:xfrm>
            <a:off x="10916864" y="347706"/>
            <a:ext cx="645107" cy="63302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16901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5" y="2125006"/>
            <a:ext cx="10098723" cy="146628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4665-352D-44D2-B2BD-DE98D60FE0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28867" y="6340174"/>
            <a:ext cx="2772198" cy="36419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ый треугольник 6"/>
          <p:cNvSpPr/>
          <p:nvPr userDrawn="1"/>
        </p:nvSpPr>
        <p:spPr>
          <a:xfrm flipV="1">
            <a:off x="10646598" y="0"/>
            <a:ext cx="1234252" cy="1195200"/>
          </a:xfrm>
          <a:prstGeom prst="rtTriangle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marL="0" algn="l" defTabSz="1019101" rtl="0" eaLnBrk="1" latinLnBrk="0" hangingPunct="1"/>
            <a:endParaRPr lang="ru-RU" sz="205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10692953" cy="1193252"/>
          </a:xfrm>
          <a:prstGeom prst="rect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marL="0" algn="l" defTabSz="1019101" rtl="0" eaLnBrk="1" latinLnBrk="0" hangingPunct="1"/>
            <a:endParaRPr lang="ru-RU" sz="205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 userDrawn="1"/>
        </p:nvSpPr>
        <p:spPr>
          <a:xfrm>
            <a:off x="11101125" y="527272"/>
            <a:ext cx="298662" cy="2924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21" tIns="41010" rIns="82021" bIns="41010" rtlCol="0" anchor="ctr"/>
          <a:lstStyle/>
          <a:p>
            <a:pPr algn="ctr"/>
            <a:endParaRPr lang="ru-RU" sz="1759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477" t="26460" r="74724" b="49348"/>
          <a:stretch>
            <a:fillRect/>
          </a:stretch>
        </p:blipFill>
        <p:spPr bwMode="auto">
          <a:xfrm>
            <a:off x="10916864" y="347706"/>
            <a:ext cx="645107" cy="63302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101815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5" y="2125006"/>
            <a:ext cx="10098723" cy="146628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4665-352D-44D2-B2BD-DE98D60FE0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28867" y="6340174"/>
            <a:ext cx="2772198" cy="36419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ый треугольник 6"/>
          <p:cNvSpPr/>
          <p:nvPr userDrawn="1"/>
        </p:nvSpPr>
        <p:spPr>
          <a:xfrm flipV="1">
            <a:off x="10646598" y="0"/>
            <a:ext cx="1234252" cy="1195200"/>
          </a:xfrm>
          <a:prstGeom prst="rtTriangle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marL="0" algn="l" defTabSz="1019101" rtl="0" eaLnBrk="1" latinLnBrk="0" hangingPunct="1"/>
            <a:endParaRPr lang="ru-RU" sz="205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10692953" cy="1193252"/>
          </a:xfrm>
          <a:prstGeom prst="rect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marL="0" algn="l" defTabSz="1019101" rtl="0" eaLnBrk="1" latinLnBrk="0" hangingPunct="1"/>
            <a:endParaRPr lang="ru-RU" sz="205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 userDrawn="1"/>
        </p:nvSpPr>
        <p:spPr>
          <a:xfrm>
            <a:off x="11101125" y="527272"/>
            <a:ext cx="298662" cy="2924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21" tIns="41010" rIns="82021" bIns="41010" rtlCol="0" anchor="ctr"/>
          <a:lstStyle/>
          <a:p>
            <a:pPr algn="ctr"/>
            <a:endParaRPr lang="ru-RU" sz="1759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477" t="26460" r="74724" b="49348"/>
          <a:stretch>
            <a:fillRect/>
          </a:stretch>
        </p:blipFill>
        <p:spPr bwMode="auto">
          <a:xfrm>
            <a:off x="10916864" y="347706"/>
            <a:ext cx="645107" cy="63302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55375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5" y="2125006"/>
            <a:ext cx="10098723" cy="146628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4665-352D-44D2-B2BD-DE98D60FE0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28867" y="6340174"/>
            <a:ext cx="2772198" cy="36419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ый треугольник 6"/>
          <p:cNvSpPr/>
          <p:nvPr userDrawn="1"/>
        </p:nvSpPr>
        <p:spPr>
          <a:xfrm flipV="1">
            <a:off x="10646598" y="0"/>
            <a:ext cx="1234252" cy="1195200"/>
          </a:xfrm>
          <a:prstGeom prst="rtTriangle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marL="0" algn="l" defTabSz="1019101" rtl="0" eaLnBrk="1" latinLnBrk="0" hangingPunct="1"/>
            <a:endParaRPr lang="ru-RU" sz="205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10692953" cy="1193252"/>
          </a:xfrm>
          <a:prstGeom prst="rect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marL="0" algn="l" defTabSz="1019101" rtl="0" eaLnBrk="1" latinLnBrk="0" hangingPunct="1"/>
            <a:endParaRPr lang="ru-RU" sz="205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 userDrawn="1"/>
        </p:nvSpPr>
        <p:spPr>
          <a:xfrm>
            <a:off x="11101125" y="527272"/>
            <a:ext cx="298662" cy="2924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21" tIns="41010" rIns="82021" bIns="41010" rtlCol="0" anchor="ctr"/>
          <a:lstStyle/>
          <a:p>
            <a:pPr algn="ctr"/>
            <a:endParaRPr lang="ru-RU" sz="1759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477" t="26460" r="74724" b="49348"/>
          <a:stretch>
            <a:fillRect/>
          </a:stretch>
        </p:blipFill>
        <p:spPr bwMode="auto">
          <a:xfrm>
            <a:off x="10916864" y="347706"/>
            <a:ext cx="645107" cy="63302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68782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1000-4318-4C73-A2B3-3623FD36741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46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08" y="4395687"/>
            <a:ext cx="10098723" cy="1358607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8508" y="2899317"/>
            <a:ext cx="10098723" cy="149636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22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44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86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48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11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7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35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897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3FF97-A706-47CD-BEE5-315B0EF23BF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28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94045" y="1596129"/>
            <a:ext cx="5247375" cy="4514439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39432" y="1596129"/>
            <a:ext cx="5247375" cy="4514439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9C6F-207E-4C1E-BE74-6FF1565379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25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3" y="1531205"/>
            <a:ext cx="5249438" cy="63813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224" indent="0">
              <a:buNone/>
              <a:defRPr sz="2300" b="1"/>
            </a:lvl2pPr>
            <a:lvl3pPr marL="1072445" indent="0">
              <a:buNone/>
              <a:defRPr sz="2100" b="1"/>
            </a:lvl3pPr>
            <a:lvl4pPr marL="1608667" indent="0">
              <a:buNone/>
              <a:defRPr sz="1900" b="1"/>
            </a:lvl4pPr>
            <a:lvl5pPr marL="2144889" indent="0">
              <a:buNone/>
              <a:defRPr sz="1900" b="1"/>
            </a:lvl5pPr>
            <a:lvl6pPr marL="2681110" indent="0">
              <a:buNone/>
              <a:defRPr sz="1900" b="1"/>
            </a:lvl6pPr>
            <a:lvl7pPr marL="3217334" indent="0">
              <a:buNone/>
              <a:defRPr sz="1900" b="1"/>
            </a:lvl7pPr>
            <a:lvl8pPr marL="3753556" indent="0">
              <a:buNone/>
              <a:defRPr sz="1900" b="1"/>
            </a:lvl8pPr>
            <a:lvl9pPr marL="4289781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4043" y="2169337"/>
            <a:ext cx="5249438" cy="3941227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35309" y="1531205"/>
            <a:ext cx="5251501" cy="63813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224" indent="0">
              <a:buNone/>
              <a:defRPr sz="2300" b="1"/>
            </a:lvl2pPr>
            <a:lvl3pPr marL="1072445" indent="0">
              <a:buNone/>
              <a:defRPr sz="2100" b="1"/>
            </a:lvl3pPr>
            <a:lvl4pPr marL="1608667" indent="0">
              <a:buNone/>
              <a:defRPr sz="1900" b="1"/>
            </a:lvl4pPr>
            <a:lvl5pPr marL="2144889" indent="0">
              <a:buNone/>
              <a:defRPr sz="1900" b="1"/>
            </a:lvl5pPr>
            <a:lvl6pPr marL="2681110" indent="0">
              <a:buNone/>
              <a:defRPr sz="1900" b="1"/>
            </a:lvl6pPr>
            <a:lvl7pPr marL="3217334" indent="0">
              <a:buNone/>
              <a:defRPr sz="1900" b="1"/>
            </a:lvl7pPr>
            <a:lvl8pPr marL="3753556" indent="0">
              <a:buNone/>
              <a:defRPr sz="1900" b="1"/>
            </a:lvl8pPr>
            <a:lvl9pPr marL="4289781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035309" y="2169337"/>
            <a:ext cx="5251501" cy="3941227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312-392B-4114-A162-D8CC1C9AD0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18DC-A178-4A5E-9654-3E6C8A8DBB7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94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2078-81C3-4F79-BFD3-DD0088BD030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52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7" y="272359"/>
            <a:ext cx="3908718" cy="11590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5088" y="272363"/>
            <a:ext cx="6641725" cy="5838210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47" y="1431450"/>
            <a:ext cx="3908718" cy="4679119"/>
          </a:xfrm>
        </p:spPr>
        <p:txBody>
          <a:bodyPr/>
          <a:lstStyle>
            <a:lvl1pPr marL="0" indent="0">
              <a:buNone/>
              <a:defRPr sz="1600"/>
            </a:lvl1pPr>
            <a:lvl2pPr marL="536224" indent="0">
              <a:buNone/>
              <a:defRPr sz="1400"/>
            </a:lvl2pPr>
            <a:lvl3pPr marL="1072445" indent="0">
              <a:buNone/>
              <a:defRPr sz="1200"/>
            </a:lvl3pPr>
            <a:lvl4pPr marL="1608667" indent="0">
              <a:buNone/>
              <a:defRPr sz="1100"/>
            </a:lvl4pPr>
            <a:lvl5pPr marL="2144889" indent="0">
              <a:buNone/>
              <a:defRPr sz="1100"/>
            </a:lvl5pPr>
            <a:lvl6pPr marL="2681110" indent="0">
              <a:buNone/>
              <a:defRPr sz="1100"/>
            </a:lvl6pPr>
            <a:lvl7pPr marL="3217334" indent="0">
              <a:buNone/>
              <a:defRPr sz="1100"/>
            </a:lvl7pPr>
            <a:lvl8pPr marL="3753556" indent="0">
              <a:buNone/>
              <a:defRPr sz="1100"/>
            </a:lvl8pPr>
            <a:lvl9pPr marL="428978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C7CFF-CB2F-46D7-B8A9-587DAE492C0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33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29" y="4788382"/>
            <a:ext cx="7128510" cy="56529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28729" y="611215"/>
            <a:ext cx="7128510" cy="4104323"/>
          </a:xfrm>
        </p:spPr>
        <p:txBody>
          <a:bodyPr/>
          <a:lstStyle>
            <a:lvl1pPr marL="0" indent="0">
              <a:buNone/>
              <a:defRPr sz="3800"/>
            </a:lvl1pPr>
            <a:lvl2pPr marL="536224" indent="0">
              <a:buNone/>
              <a:defRPr sz="3300"/>
            </a:lvl2pPr>
            <a:lvl3pPr marL="1072445" indent="0">
              <a:buNone/>
              <a:defRPr sz="2800"/>
            </a:lvl3pPr>
            <a:lvl4pPr marL="1608667" indent="0">
              <a:buNone/>
              <a:defRPr sz="2300"/>
            </a:lvl4pPr>
            <a:lvl5pPr marL="2144889" indent="0">
              <a:buNone/>
              <a:defRPr sz="2300"/>
            </a:lvl5pPr>
            <a:lvl6pPr marL="2681110" indent="0">
              <a:buNone/>
              <a:defRPr sz="2300"/>
            </a:lvl6pPr>
            <a:lvl7pPr marL="3217334" indent="0">
              <a:buNone/>
              <a:defRPr sz="2300"/>
            </a:lvl7pPr>
            <a:lvl8pPr marL="3753556" indent="0">
              <a:buNone/>
              <a:defRPr sz="2300"/>
            </a:lvl8pPr>
            <a:lvl9pPr marL="4289781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28729" y="5353673"/>
            <a:ext cx="7128510" cy="802814"/>
          </a:xfrm>
        </p:spPr>
        <p:txBody>
          <a:bodyPr/>
          <a:lstStyle>
            <a:lvl1pPr marL="0" indent="0">
              <a:buNone/>
              <a:defRPr sz="1600"/>
            </a:lvl1pPr>
            <a:lvl2pPr marL="536224" indent="0">
              <a:buNone/>
              <a:defRPr sz="1400"/>
            </a:lvl2pPr>
            <a:lvl3pPr marL="1072445" indent="0">
              <a:buNone/>
              <a:defRPr sz="1200"/>
            </a:lvl3pPr>
            <a:lvl4pPr marL="1608667" indent="0">
              <a:buNone/>
              <a:defRPr sz="1100"/>
            </a:lvl4pPr>
            <a:lvl5pPr marL="2144889" indent="0">
              <a:buNone/>
              <a:defRPr sz="1100"/>
            </a:lvl5pPr>
            <a:lvl6pPr marL="2681110" indent="0">
              <a:buNone/>
              <a:defRPr sz="1100"/>
            </a:lvl6pPr>
            <a:lvl7pPr marL="3217334" indent="0">
              <a:buNone/>
              <a:defRPr sz="1100"/>
            </a:lvl7pPr>
            <a:lvl8pPr marL="3753556" indent="0">
              <a:buNone/>
              <a:defRPr sz="1100"/>
            </a:lvl8pPr>
            <a:lvl9pPr marL="428978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F541D-F34E-4E3B-8279-EACD031280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351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3" y="273940"/>
            <a:ext cx="10692765" cy="1140090"/>
          </a:xfrm>
          <a:prstGeom prst="rect">
            <a:avLst/>
          </a:prstGeom>
        </p:spPr>
        <p:txBody>
          <a:bodyPr vert="horz" lIns="107244" tIns="53624" rIns="107244" bIns="5362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3" y="1596129"/>
            <a:ext cx="10692765" cy="4514439"/>
          </a:xfrm>
          <a:prstGeom prst="rect">
            <a:avLst/>
          </a:prstGeom>
        </p:spPr>
        <p:txBody>
          <a:bodyPr vert="horz" lIns="107244" tIns="53624" rIns="107244" bIns="5362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94043" y="6340173"/>
            <a:ext cx="2772198" cy="364195"/>
          </a:xfrm>
          <a:prstGeom prst="rect">
            <a:avLst/>
          </a:prstGeom>
        </p:spPr>
        <p:txBody>
          <a:bodyPr vert="horz" lIns="107244" tIns="53624" rIns="107244" bIns="5362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72445"/>
            <a:fld id="{19E7A950-A4BF-4757-8BBD-9029284EF2F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59291" y="6340173"/>
            <a:ext cx="3762269" cy="364195"/>
          </a:xfrm>
          <a:prstGeom prst="rect">
            <a:avLst/>
          </a:prstGeom>
        </p:spPr>
        <p:txBody>
          <a:bodyPr vert="horz" lIns="107244" tIns="53624" rIns="107244" bIns="5362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7244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4609" y="6340173"/>
            <a:ext cx="2772198" cy="364195"/>
          </a:xfrm>
          <a:prstGeom prst="rect">
            <a:avLst/>
          </a:prstGeom>
        </p:spPr>
        <p:txBody>
          <a:bodyPr vert="horz" lIns="107244" tIns="53624" rIns="107244" bIns="5362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72445"/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7244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98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20" r:id="rId12"/>
    <p:sldLayoutId id="2147483721" r:id="rId13"/>
    <p:sldLayoutId id="2147483722" r:id="rId14"/>
    <p:sldLayoutId id="2147483723" r:id="rId15"/>
  </p:sldLayoutIdLst>
  <p:hf hdr="0" ftr="0" dt="0"/>
  <p:txStyles>
    <p:titleStyle>
      <a:lvl1pPr algn="ctr" defTabSz="1072445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164" indent="-402164" algn="l" defTabSz="1072445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363" indent="-335140" algn="l" defTabSz="1072445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0556" indent="-268110" algn="l" defTabSz="107244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6777" indent="-268110" algn="l" defTabSz="1072445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001" indent="-268110" algn="l" defTabSz="1072445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49222" indent="-268110" algn="l" defTabSz="107244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5446" indent="-268110" algn="l" defTabSz="107244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1667" indent="-268110" algn="l" defTabSz="107244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7888" indent="-268110" algn="l" defTabSz="107244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7244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224" algn="l" defTabSz="107244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445" algn="l" defTabSz="107244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8667" algn="l" defTabSz="107244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4889" algn="l" defTabSz="107244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1110" algn="l" defTabSz="107244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7334" algn="l" defTabSz="107244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3556" algn="l" defTabSz="107244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89781" algn="l" defTabSz="107244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064727" y="6448838"/>
            <a:ext cx="2708346" cy="355807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59389" y="1827516"/>
            <a:ext cx="5137884" cy="2956675"/>
          </a:xfrm>
          <a:prstGeom prst="rect">
            <a:avLst/>
          </a:prstGeom>
        </p:spPr>
        <p:txBody>
          <a:bodyPr wrap="square" lIns="87788" tIns="43894" rIns="87788" bIns="43894" anchor="ctr">
            <a:spAutoFit/>
          </a:bodyPr>
          <a:lstStyle/>
          <a:p>
            <a:pPr defTabSz="1323012">
              <a:lnSpc>
                <a:spcPct val="90000"/>
              </a:lnSpc>
            </a:pPr>
            <a:endParaRPr lang="ru-RU" sz="1563" b="1" dirty="0" smtClean="0">
              <a:solidFill>
                <a:srgbClr val="8A8A89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defTabSz="1323012">
              <a:lnSpc>
                <a:spcPct val="90000"/>
              </a:lnSpc>
            </a:pPr>
            <a:endParaRPr lang="ru-RU" sz="1563" b="1" dirty="0">
              <a:solidFill>
                <a:srgbClr val="8A8A89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defTabSz="1323012">
              <a:lnSpc>
                <a:spcPct val="90000"/>
              </a:lnSpc>
            </a:pPr>
            <a:r>
              <a:rPr lang="ru-RU" sz="1563" b="1" dirty="0" smtClean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Краткое </a:t>
            </a:r>
            <a:r>
              <a:rPr lang="ru-RU" sz="1563" b="1" dirty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описание проекта</a:t>
            </a:r>
            <a:r>
              <a:rPr lang="en-US" sz="1563" b="1" dirty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</a:t>
            </a:r>
            <a:endParaRPr lang="ru-RU" sz="1563" b="1" dirty="0">
              <a:solidFill>
                <a:srgbClr val="8A8A89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ru-RU" sz="782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ru-RU" sz="1563" b="1" dirty="0" smtClean="0">
              <a:solidFill>
                <a:srgbClr val="8A8A89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ru-RU" sz="1563" b="1" dirty="0" smtClean="0">
              <a:solidFill>
                <a:srgbClr val="8A8A89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ru-RU" sz="1563" b="1" dirty="0">
              <a:solidFill>
                <a:srgbClr val="8A8A89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563" b="1" dirty="0" smtClean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Основная </a:t>
            </a:r>
            <a:r>
              <a:rPr lang="ru-RU" sz="1563" b="1" dirty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цель проекта: </a:t>
            </a:r>
          </a:p>
          <a:p>
            <a:endParaRPr lang="ru-RU" sz="14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</a:br>
            <a:endParaRPr lang="ru-RU" sz="1400" b="1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563" b="1" dirty="0" smtClean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Проектом </a:t>
            </a:r>
            <a:r>
              <a:rPr lang="ru-RU" sz="1563" b="1" dirty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предусмотрено:</a:t>
            </a:r>
          </a:p>
          <a:p>
            <a:pPr>
              <a:lnSpc>
                <a:spcPct val="90000"/>
              </a:lnSpc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Проект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предполагает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3319" y="1246106"/>
            <a:ext cx="1055124" cy="105512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788" tIns="43894" rIns="87788" bIns="43894" anchor="ctr"/>
          <a:lstStyle/>
          <a:p>
            <a:pPr algn="ctr">
              <a:defRPr/>
            </a:pPr>
            <a:endParaRPr lang="ru-RU" sz="1563" dirty="0">
              <a:solidFill>
                <a:prstClr val="white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193" y="3759650"/>
            <a:ext cx="1055124" cy="105512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788" tIns="43894" rIns="87788" bIns="43894" anchor="ctr"/>
          <a:lstStyle/>
          <a:p>
            <a:pPr algn="ctr">
              <a:defRPr/>
            </a:pPr>
            <a:endParaRPr lang="ru-RU" sz="1563" dirty="0">
              <a:solidFill>
                <a:prstClr val="white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40" y="1426428"/>
            <a:ext cx="612277" cy="62671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48" y="3928826"/>
            <a:ext cx="627415" cy="54587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360271" y="2595060"/>
            <a:ext cx="588298" cy="640562"/>
          </a:xfrm>
          <a:prstGeom prst="rect">
            <a:avLst/>
          </a:prstGeom>
        </p:spPr>
      </p:pic>
      <p:sp>
        <p:nvSpPr>
          <p:cNvPr id="13" name="Овал 12"/>
          <p:cNvSpPr/>
          <p:nvPr/>
        </p:nvSpPr>
        <p:spPr>
          <a:xfrm>
            <a:off x="49806" y="2470759"/>
            <a:ext cx="1055124" cy="105512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788" tIns="43894" rIns="87788" bIns="43894" anchor="ctr"/>
          <a:lstStyle/>
          <a:p>
            <a:pPr algn="ctr">
              <a:defRPr/>
            </a:pPr>
            <a:endParaRPr lang="ru-RU" sz="1563" dirty="0">
              <a:solidFill>
                <a:prstClr val="white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351426" y="2665291"/>
            <a:ext cx="588298" cy="640562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6372473" y="1192481"/>
            <a:ext cx="5084347" cy="5432310"/>
          </a:xfrm>
          <a:prstGeom prst="rect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defTabSz="1019101"/>
            <a:endParaRPr lang="ru-RU" sz="205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372123" y="1233782"/>
            <a:ext cx="4634871" cy="2072071"/>
          </a:xfrm>
          <a:prstGeom prst="rect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defTabSz="1019101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Информация об организации</a:t>
            </a:r>
          </a:p>
          <a:p>
            <a:pPr defTabSz="1019101"/>
            <a:endParaRPr lang="ru-RU" alt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019101"/>
            <a:endParaRPr lang="ru-RU" altLang="ru-RU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019101"/>
            <a:endParaRPr lang="ru-RU" alt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019101"/>
            <a:endParaRPr lang="en-US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Выручка</a:t>
            </a:r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 </a:t>
            </a:r>
          </a:p>
          <a:p>
            <a:pPr defTabSz="1019101"/>
            <a:endParaRPr lang="ru-RU" sz="1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defTabSz="1019101"/>
            <a:endParaRPr lang="ru-RU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defTabSz="1019101"/>
            <a:endParaRPr lang="ru-RU" sz="1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defTabSz="1019101"/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Численность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сотрудников компаний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26428" y="5896363"/>
            <a:ext cx="43262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Направление </a:t>
            </a:r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деятельности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</a:t>
            </a:r>
            <a:endParaRPr lang="ru-RU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xmlns="" id="{ADA67E0D-BDCC-4F74-90CF-A29D940629D6}"/>
              </a:ext>
            </a:extLst>
          </p:cNvPr>
          <p:cNvSpPr txBox="1"/>
          <p:nvPr/>
        </p:nvSpPr>
        <p:spPr>
          <a:xfrm>
            <a:off x="1042574" y="423088"/>
            <a:ext cx="8570260" cy="2579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08" marR="6205" algn="just">
              <a:lnSpc>
                <a:spcPts val="2150"/>
              </a:lnSpc>
            </a:pPr>
            <a:r>
              <a:rPr lang="ru-RU" sz="1759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Наименование организации</a:t>
            </a:r>
            <a:endParaRPr sz="1759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" name="Picture 2" descr="C:\Users\Владелец\Desktop\logo-ms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3802" y="362486"/>
            <a:ext cx="1956107" cy="681517"/>
          </a:xfrm>
          <a:prstGeom prst="rect">
            <a:avLst/>
          </a:prstGeom>
          <a:solidFill>
            <a:schemeClr val="bg1"/>
          </a:solidFill>
          <a:extLst/>
        </p:spPr>
      </p:pic>
    </p:spTree>
    <p:extLst>
      <p:ext uri="{BB962C8B-B14F-4D97-AF65-F5344CB8AC3E}">
        <p14:creationId xmlns:p14="http://schemas.microsoft.com/office/powerpoint/2010/main" val="3726697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55"/>
          <p:cNvGrpSpPr/>
          <p:nvPr/>
        </p:nvGrpSpPr>
        <p:grpSpPr>
          <a:xfrm>
            <a:off x="159210" y="5699520"/>
            <a:ext cx="489488" cy="488716"/>
            <a:chOff x="1909457" y="4015728"/>
            <a:chExt cx="500238" cy="500238"/>
          </a:xfrm>
        </p:grpSpPr>
        <p:sp>
          <p:nvSpPr>
            <p:cNvPr id="57" name="Овал 56"/>
            <p:cNvSpPr/>
            <p:nvPr/>
          </p:nvSpPr>
          <p:spPr>
            <a:xfrm>
              <a:off x="1909457" y="4015728"/>
              <a:ext cx="500238" cy="50023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689" dirty="0"/>
            </a:p>
          </p:txBody>
        </p:sp>
        <p:pic>
          <p:nvPicPr>
            <p:cNvPr id="58" name="Picture 6" descr="D:\Проекты\_ЯО\2017_05_18 Сатурн\work\people1.png"/>
            <p:cNvPicPr>
              <a:picLocks noChangeAspect="1" noChangeArrowheads="1"/>
            </p:cNvPicPr>
            <p:nvPr/>
          </p:nvPicPr>
          <p:blipFill>
            <a:blip r:embed="rId2" cstate="print">
              <a:lum bright="100000"/>
            </a:blip>
            <a:srcRect b="16245"/>
            <a:stretch>
              <a:fillRect/>
            </a:stretch>
          </p:blipFill>
          <p:spPr bwMode="auto">
            <a:xfrm>
              <a:off x="1994165" y="4122972"/>
              <a:ext cx="335796" cy="281246"/>
            </a:xfrm>
            <a:prstGeom prst="rect">
              <a:avLst/>
            </a:prstGeom>
            <a:noFill/>
          </p:spPr>
        </p:pic>
      </p:grpSp>
      <p:sp>
        <p:nvSpPr>
          <p:cNvPr id="112645" name="Rectangle 125"/>
          <p:cNvSpPr>
            <a:spLocks noChangeArrowheads="1"/>
          </p:cNvSpPr>
          <p:nvPr/>
        </p:nvSpPr>
        <p:spPr bwMode="auto">
          <a:xfrm>
            <a:off x="136830" y="-101173"/>
            <a:ext cx="175871" cy="359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788" tIns="43894" rIns="87788" bIns="43894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759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25"/>
          <p:cNvSpPr>
            <a:spLocks noChangeArrowheads="1"/>
          </p:cNvSpPr>
          <p:nvPr/>
        </p:nvSpPr>
        <p:spPr bwMode="auto">
          <a:xfrm>
            <a:off x="136830" y="-101173"/>
            <a:ext cx="175871" cy="359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788" tIns="43894" rIns="87788" bIns="43894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759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125"/>
          <p:cNvSpPr>
            <a:spLocks noChangeArrowheads="1"/>
          </p:cNvSpPr>
          <p:nvPr/>
        </p:nvSpPr>
        <p:spPr bwMode="auto">
          <a:xfrm>
            <a:off x="136830" y="-101173"/>
            <a:ext cx="175871" cy="359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788" tIns="43894" rIns="87788" bIns="43894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759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928867" y="6444605"/>
            <a:ext cx="2772198" cy="364195"/>
          </a:xfrm>
        </p:spPr>
        <p:txBody>
          <a:bodyPr/>
          <a:lstStyle/>
          <a:p>
            <a:fld id="{6D3E4280-A1A0-4D10-9FE9-AF7A97B0A5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3761746" y="1177576"/>
            <a:ext cx="7893257" cy="1173934"/>
          </a:xfrm>
          <a:custGeom>
            <a:avLst/>
            <a:gdLst>
              <a:gd name="connsiteX0" fmla="*/ 0 w 5375475"/>
              <a:gd name="connsiteY0" fmla="*/ 0 h 1136072"/>
              <a:gd name="connsiteX1" fmla="*/ 5375475 w 5375475"/>
              <a:gd name="connsiteY1" fmla="*/ 0 h 1136072"/>
              <a:gd name="connsiteX2" fmla="*/ 5375475 w 5375475"/>
              <a:gd name="connsiteY2" fmla="*/ 1136072 h 1136072"/>
              <a:gd name="connsiteX3" fmla="*/ 0 w 5375475"/>
              <a:gd name="connsiteY3" fmla="*/ 1136072 h 1136072"/>
              <a:gd name="connsiteX4" fmla="*/ 0 w 5375475"/>
              <a:gd name="connsiteY4" fmla="*/ 0 h 113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75475" h="1136072">
                <a:moveTo>
                  <a:pt x="0" y="0"/>
                </a:moveTo>
                <a:lnTo>
                  <a:pt x="5375475" y="0"/>
                </a:lnTo>
                <a:lnTo>
                  <a:pt x="5375475" y="1136072"/>
                </a:lnTo>
                <a:lnTo>
                  <a:pt x="0" y="11360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696" tIns="37798" rIns="56696" bIns="37798" numCol="1" spcCol="1248" anchor="t" anchorCtr="0">
            <a:noAutofit/>
          </a:bodyPr>
          <a:lstStyle/>
          <a:p>
            <a:endParaRPr lang="ru-RU" sz="1368" dirty="0" smtClean="0">
              <a:latin typeface="Arial" pitchFamily="34" charset="0"/>
              <a:cs typeface="Arial" pitchFamily="34" charset="0"/>
            </a:endParaRPr>
          </a:p>
          <a:p>
            <a:endParaRPr lang="ru-RU" sz="1368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25"/>
          <p:cNvGrpSpPr/>
          <p:nvPr/>
        </p:nvGrpSpPr>
        <p:grpSpPr>
          <a:xfrm>
            <a:off x="131342" y="1438298"/>
            <a:ext cx="488716" cy="488716"/>
            <a:chOff x="1915241" y="3488792"/>
            <a:chExt cx="500238" cy="500238"/>
          </a:xfrm>
          <a:solidFill>
            <a:srgbClr val="00B050"/>
          </a:solidFill>
        </p:grpSpPr>
        <p:sp>
          <p:nvSpPr>
            <p:cNvPr id="27" name="Овал 26"/>
            <p:cNvSpPr/>
            <p:nvPr/>
          </p:nvSpPr>
          <p:spPr>
            <a:xfrm>
              <a:off x="1915241" y="3488792"/>
              <a:ext cx="500238" cy="50023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689" dirty="0"/>
            </a:p>
          </p:txBody>
        </p:sp>
        <p:pic>
          <p:nvPicPr>
            <p:cNvPr id="28" name="Picture 4" descr="D:\Проекты\_ЯО\2017_05_18 Сатурн\work\clock.png"/>
            <p:cNvPicPr>
              <a:picLocks noChangeAspect="1" noChangeArrowheads="1"/>
            </p:cNvPicPr>
            <p:nvPr/>
          </p:nvPicPr>
          <p:blipFill>
            <a:blip r:embed="rId3" cstate="print">
              <a:lum bright="100000"/>
            </a:blip>
            <a:srcRect b="16245"/>
            <a:stretch>
              <a:fillRect/>
            </a:stretch>
          </p:blipFill>
          <p:spPr bwMode="auto">
            <a:xfrm>
              <a:off x="1985709" y="3588444"/>
              <a:ext cx="359302" cy="300934"/>
            </a:xfrm>
            <a:prstGeom prst="rect">
              <a:avLst/>
            </a:prstGeom>
            <a:grpFill/>
          </p:spPr>
        </p:pic>
      </p:grpSp>
      <p:grpSp>
        <p:nvGrpSpPr>
          <p:cNvPr id="5" name="Группа 28"/>
          <p:cNvGrpSpPr/>
          <p:nvPr/>
        </p:nvGrpSpPr>
        <p:grpSpPr>
          <a:xfrm>
            <a:off x="131342" y="2999970"/>
            <a:ext cx="489488" cy="488716"/>
            <a:chOff x="1915241" y="2825107"/>
            <a:chExt cx="500238" cy="500238"/>
          </a:xfrm>
          <a:solidFill>
            <a:srgbClr val="00B050"/>
          </a:solidFill>
        </p:grpSpPr>
        <p:sp>
          <p:nvSpPr>
            <p:cNvPr id="30" name="Овал 29"/>
            <p:cNvSpPr/>
            <p:nvPr/>
          </p:nvSpPr>
          <p:spPr>
            <a:xfrm>
              <a:off x="1915241" y="2825107"/>
              <a:ext cx="500238" cy="50023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689" dirty="0"/>
            </a:p>
          </p:txBody>
        </p:sp>
        <p:pic>
          <p:nvPicPr>
            <p:cNvPr id="31" name="Picture 5" descr="D:\Проекты\_ЯО\2017_05_18 Сатурн\work\coins.png"/>
            <p:cNvPicPr>
              <a:picLocks noChangeAspect="1" noChangeArrowheads="1"/>
            </p:cNvPicPr>
            <p:nvPr/>
          </p:nvPicPr>
          <p:blipFill>
            <a:blip r:embed="rId4" cstate="print">
              <a:lum bright="100000"/>
            </a:blip>
            <a:srcRect b="16245"/>
            <a:stretch>
              <a:fillRect/>
            </a:stretch>
          </p:blipFill>
          <p:spPr bwMode="auto">
            <a:xfrm>
              <a:off x="2003642" y="2925018"/>
              <a:ext cx="358684" cy="300416"/>
            </a:xfrm>
            <a:prstGeom prst="rect">
              <a:avLst/>
            </a:prstGeom>
            <a:grpFill/>
          </p:spPr>
        </p:pic>
      </p:grpSp>
      <p:grpSp>
        <p:nvGrpSpPr>
          <p:cNvPr id="6" name="Группа 36"/>
          <p:cNvGrpSpPr/>
          <p:nvPr/>
        </p:nvGrpSpPr>
        <p:grpSpPr>
          <a:xfrm>
            <a:off x="132407" y="3702415"/>
            <a:ext cx="493170" cy="492392"/>
            <a:chOff x="5220345" y="3204245"/>
            <a:chExt cx="504000" cy="504000"/>
          </a:xfrm>
        </p:grpSpPr>
        <p:sp>
          <p:nvSpPr>
            <p:cNvPr id="34" name="Овал 33"/>
            <p:cNvSpPr/>
            <p:nvPr/>
          </p:nvSpPr>
          <p:spPr>
            <a:xfrm>
              <a:off x="5220345" y="3204245"/>
              <a:ext cx="504000" cy="504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713" dirty="0"/>
            </a:p>
          </p:txBody>
        </p:sp>
        <p:sp>
          <p:nvSpPr>
            <p:cNvPr id="36" name="Пирог 35"/>
            <p:cNvSpPr/>
            <p:nvPr/>
          </p:nvSpPr>
          <p:spPr>
            <a:xfrm>
              <a:off x="5344624" y="3330905"/>
              <a:ext cx="256076" cy="256076"/>
            </a:xfrm>
            <a:prstGeom prst="pie">
              <a:avLst>
                <a:gd name="adj1" fmla="val 19260175"/>
                <a:gd name="adj2" fmla="val 16200000"/>
              </a:avLst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59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650834" y="1583589"/>
            <a:ext cx="3095375" cy="282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323012">
              <a:lnSpc>
                <a:spcPct val="80000"/>
              </a:lnSpc>
              <a:spcBef>
                <a:spcPct val="0"/>
              </a:spcBef>
            </a:pPr>
            <a:r>
              <a:rPr lang="ru-RU" sz="1563" b="1" dirty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Статус реализации проекта</a:t>
            </a:r>
          </a:p>
        </p:txBody>
      </p:sp>
      <p:sp>
        <p:nvSpPr>
          <p:cNvPr id="39" name="Полилиния 38"/>
          <p:cNvSpPr/>
          <p:nvPr/>
        </p:nvSpPr>
        <p:spPr>
          <a:xfrm>
            <a:off x="3760476" y="3135762"/>
            <a:ext cx="7974743" cy="740304"/>
          </a:xfrm>
          <a:custGeom>
            <a:avLst/>
            <a:gdLst>
              <a:gd name="connsiteX0" fmla="*/ 0 w 5375475"/>
              <a:gd name="connsiteY0" fmla="*/ 0 h 1136072"/>
              <a:gd name="connsiteX1" fmla="*/ 5375475 w 5375475"/>
              <a:gd name="connsiteY1" fmla="*/ 0 h 1136072"/>
              <a:gd name="connsiteX2" fmla="*/ 5375475 w 5375475"/>
              <a:gd name="connsiteY2" fmla="*/ 1136072 h 1136072"/>
              <a:gd name="connsiteX3" fmla="*/ 0 w 5375475"/>
              <a:gd name="connsiteY3" fmla="*/ 1136072 h 1136072"/>
              <a:gd name="connsiteX4" fmla="*/ 0 w 5375475"/>
              <a:gd name="connsiteY4" fmla="*/ 0 h 113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75475" h="1136072">
                <a:moveTo>
                  <a:pt x="0" y="0"/>
                </a:moveTo>
                <a:lnTo>
                  <a:pt x="5375475" y="0"/>
                </a:lnTo>
                <a:lnTo>
                  <a:pt x="5375475" y="1136072"/>
                </a:lnTo>
                <a:lnTo>
                  <a:pt x="0" y="11360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696" tIns="37798" rIns="56696" bIns="37798" numCol="1" spcCol="1248" anchor="t" anchorCtr="0">
            <a:noAutofit/>
          </a:bodyPr>
          <a:lstStyle/>
          <a:p>
            <a:pPr algn="just" defTabSz="13463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368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55320" y="3137415"/>
            <a:ext cx="2888882" cy="282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323012">
              <a:lnSpc>
                <a:spcPct val="80000"/>
              </a:lnSpc>
              <a:spcBef>
                <a:spcPct val="0"/>
              </a:spcBef>
            </a:pPr>
            <a:r>
              <a:rPr lang="ru-RU" sz="1563" b="1" dirty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Финансирующий банк</a:t>
            </a:r>
          </a:p>
        </p:txBody>
      </p:sp>
      <p:cxnSp>
        <p:nvCxnSpPr>
          <p:cNvPr id="43" name="Прямая соединительная линия 42"/>
          <p:cNvCxnSpPr>
            <a:cxnSpLocks/>
          </p:cNvCxnSpPr>
          <p:nvPr/>
        </p:nvCxnSpPr>
        <p:spPr>
          <a:xfrm>
            <a:off x="3674524" y="3073132"/>
            <a:ext cx="0" cy="68079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3666551" y="1452570"/>
            <a:ext cx="9471" cy="70349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85989" y="3841811"/>
            <a:ext cx="4439013" cy="282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323012">
              <a:lnSpc>
                <a:spcPct val="80000"/>
              </a:lnSpc>
              <a:spcBef>
                <a:spcPct val="0"/>
              </a:spcBef>
            </a:pPr>
            <a:r>
              <a:rPr lang="ru-RU" sz="1563" b="1" dirty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Структура финансирования проекта</a:t>
            </a:r>
            <a:r>
              <a:rPr lang="en-US" sz="1563" b="1" dirty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</a:t>
            </a:r>
            <a:endParaRPr lang="ru-RU" sz="1563" b="1" dirty="0">
              <a:solidFill>
                <a:srgbClr val="8A8A89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80734" y="5699520"/>
            <a:ext cx="6693938" cy="282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323012">
              <a:lnSpc>
                <a:spcPct val="80000"/>
              </a:lnSpc>
              <a:spcBef>
                <a:spcPct val="0"/>
              </a:spcBef>
            </a:pPr>
            <a:r>
              <a:rPr lang="ru-RU" sz="1563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Социально-экономический эффект от реализации проекта</a:t>
            </a:r>
            <a:r>
              <a:rPr lang="en-US" sz="1563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</a:t>
            </a:r>
            <a:endParaRPr lang="ru-RU" sz="1563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87097" y="6363080"/>
            <a:ext cx="2716572" cy="306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</a:pPr>
            <a:r>
              <a:rPr lang="ru-RU" sz="1563" dirty="0">
                <a:latin typeface="Arial" pitchFamily="34" charset="0"/>
                <a:cs typeface="Arial" pitchFamily="34" charset="0"/>
              </a:rPr>
              <a:t>Налоги и взносы в фонды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3370117" y="6025415"/>
            <a:ext cx="1706211" cy="694552"/>
          </a:xfrm>
          <a:prstGeom prst="rect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defTabSz="1019101"/>
            <a:endParaRPr lang="ru-RU" sz="2051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4238549" y="6227133"/>
            <a:ext cx="1111326" cy="42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368" dirty="0">
                <a:solidFill>
                  <a:srgbClr val="9C674E"/>
                </a:solidFill>
                <a:latin typeface="Arial" pitchFamily="34" charset="0"/>
                <a:cs typeface="Arial" pitchFamily="34" charset="0"/>
              </a:rPr>
              <a:t>млн. руб.</a:t>
            </a:r>
          </a:p>
          <a:p>
            <a:pPr>
              <a:lnSpc>
                <a:spcPct val="80000"/>
              </a:lnSpc>
            </a:pPr>
            <a:r>
              <a:rPr lang="ru-RU" sz="1368" dirty="0">
                <a:solidFill>
                  <a:srgbClr val="9C674E"/>
                </a:solidFill>
                <a:latin typeface="Arial" pitchFamily="34" charset="0"/>
                <a:cs typeface="Arial" pitchFamily="34" charset="0"/>
              </a:rPr>
              <a:t>в год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015939" y="6146586"/>
            <a:ext cx="2320675" cy="523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</a:pPr>
            <a:r>
              <a:rPr lang="ru-RU" sz="1563" dirty="0">
                <a:latin typeface="Arial" pitchFamily="34" charset="0"/>
                <a:cs typeface="Arial" pitchFamily="34" charset="0"/>
              </a:rPr>
              <a:t>Кол-во создаваемых рабочих мест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8378271" y="6213845"/>
            <a:ext cx="958693" cy="478939"/>
          </a:xfrm>
          <a:prstGeom prst="rect">
            <a:avLst/>
          </a:prstGeom>
          <a:pattFill prst="dkUpDiag">
            <a:fgClr>
              <a:srgbClr val="D8D8D8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vert="horz" wrap="square" lIns="89333" tIns="44667" rIns="89333" bIns="44667" numCol="1" anchor="t" anchorCtr="0" compatLnSpc="1">
            <a:prstTxWarp prst="textNoShape">
              <a:avLst/>
            </a:prstTxWarp>
          </a:bodyPr>
          <a:lstStyle/>
          <a:p>
            <a:pPr defTabSz="1019101"/>
            <a:endParaRPr lang="ru-RU" sz="2051" dirty="0"/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390501"/>
              </p:ext>
            </p:extLst>
          </p:nvPr>
        </p:nvGraphicFramePr>
        <p:xfrm>
          <a:off x="1081249" y="4288877"/>
          <a:ext cx="9864472" cy="1297632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567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76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66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13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772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347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07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Общая стоимость проекта</a:t>
                      </a:r>
                      <a:endParaRPr lang="ru-RU" sz="1400" b="0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rgbClr val="9C67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Собственные средства инициатора проекта/доля собственного участия</a:t>
                      </a:r>
                    </a:p>
                  </a:txBody>
                  <a:tcPr marL="87053" marR="87053" marT="70342" marB="70342" anchor="ctr">
                    <a:solidFill>
                      <a:srgbClr val="9C67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Требуемый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объем кредита</a:t>
                      </a:r>
                      <a:endParaRPr lang="ru-RU" sz="1400" b="0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rgbClr val="9C67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Планируемая сумма</a:t>
                      </a:r>
                      <a:r>
                        <a:rPr lang="ru-RU" sz="1400" b="0" kern="12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kern="12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гарантии</a:t>
                      </a:r>
                      <a:endParaRPr lang="ru-RU" sz="1400" b="0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rgbClr val="9C67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Поручительство</a:t>
                      </a:r>
                      <a:r>
                        <a:rPr lang="ru-RU" sz="1400" b="0" kern="12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РГО </a:t>
                      </a:r>
                      <a:endParaRPr lang="ru-RU" sz="1400" b="0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rgbClr val="9C67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Срок окупаемости проекта</a:t>
                      </a:r>
                      <a:endParaRPr lang="ru-RU" sz="1400" b="0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rgbClr val="9C67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1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7053" marR="87053" marT="70342" marB="7034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2" name="Овал 41"/>
          <p:cNvSpPr/>
          <p:nvPr/>
        </p:nvSpPr>
        <p:spPr>
          <a:xfrm>
            <a:off x="122348" y="2351409"/>
            <a:ext cx="489488" cy="4887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689" dirty="0"/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47" y="2351509"/>
            <a:ext cx="492785" cy="492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7" name="Прямоугольник 46"/>
          <p:cNvSpPr/>
          <p:nvPr/>
        </p:nvSpPr>
        <p:spPr>
          <a:xfrm>
            <a:off x="655320" y="2476864"/>
            <a:ext cx="3023691" cy="282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323012">
              <a:lnSpc>
                <a:spcPct val="80000"/>
              </a:lnSpc>
              <a:spcBef>
                <a:spcPct val="0"/>
              </a:spcBef>
            </a:pPr>
            <a:r>
              <a:rPr lang="ru-RU" sz="1563" b="1" dirty="0">
                <a:solidFill>
                  <a:srgbClr val="8A8A8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Государственная поддержка</a:t>
            </a:r>
          </a:p>
        </p:txBody>
      </p:sp>
      <p:sp>
        <p:nvSpPr>
          <p:cNvPr id="49" name="Полилиния 48"/>
          <p:cNvSpPr/>
          <p:nvPr/>
        </p:nvSpPr>
        <p:spPr>
          <a:xfrm>
            <a:off x="3747915" y="2198671"/>
            <a:ext cx="7999866" cy="789184"/>
          </a:xfrm>
          <a:custGeom>
            <a:avLst/>
            <a:gdLst>
              <a:gd name="connsiteX0" fmla="*/ 0 w 5375475"/>
              <a:gd name="connsiteY0" fmla="*/ 0 h 1136072"/>
              <a:gd name="connsiteX1" fmla="*/ 5375475 w 5375475"/>
              <a:gd name="connsiteY1" fmla="*/ 0 h 1136072"/>
              <a:gd name="connsiteX2" fmla="*/ 5375475 w 5375475"/>
              <a:gd name="connsiteY2" fmla="*/ 1136072 h 1136072"/>
              <a:gd name="connsiteX3" fmla="*/ 0 w 5375475"/>
              <a:gd name="connsiteY3" fmla="*/ 1136072 h 1136072"/>
              <a:gd name="connsiteX4" fmla="*/ 0 w 5375475"/>
              <a:gd name="connsiteY4" fmla="*/ 0 h 113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75475" h="1136072">
                <a:moveTo>
                  <a:pt x="0" y="0"/>
                </a:moveTo>
                <a:lnTo>
                  <a:pt x="5375475" y="0"/>
                </a:lnTo>
                <a:lnTo>
                  <a:pt x="5375475" y="1136072"/>
                </a:lnTo>
                <a:lnTo>
                  <a:pt x="0" y="11360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696" tIns="37798" rIns="56696" bIns="37798" numCol="1" spcCol="1248" anchor="t" anchorCtr="0">
            <a:noAutofit/>
          </a:bodyPr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bject 9">
            <a:extLst>
              <a:ext uri="{FF2B5EF4-FFF2-40B4-BE49-F238E27FC236}">
                <a16:creationId xmlns:a16="http://schemas.microsoft.com/office/drawing/2014/main" xmlns="" id="{EDCA73D3-B5AA-4D0D-99AC-887DA9C65A0E}"/>
              </a:ext>
            </a:extLst>
          </p:cNvPr>
          <p:cNvSpPr txBox="1"/>
          <p:nvPr/>
        </p:nvSpPr>
        <p:spPr>
          <a:xfrm>
            <a:off x="1042574" y="423088"/>
            <a:ext cx="85702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08" marR="6205" algn="just">
              <a:lnSpc>
                <a:spcPts val="2150"/>
              </a:lnSpc>
            </a:pPr>
            <a:r>
              <a:rPr lang="ru-RU" sz="1759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Наименование организации</a:t>
            </a:r>
            <a:endParaRPr lang="ru-RU" sz="1759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1" name="Picture 2" descr="C:\Users\Владелец\Desktop\logo-msp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3802" y="362486"/>
            <a:ext cx="1956107" cy="681517"/>
          </a:xfrm>
          <a:prstGeom prst="rect">
            <a:avLst/>
          </a:prstGeom>
          <a:solidFill>
            <a:schemeClr val="bg1"/>
          </a:solidFill>
          <a:extLst/>
        </p:spPr>
      </p:pic>
      <p:cxnSp>
        <p:nvCxnSpPr>
          <p:cNvPr id="41" name="Прямая соединительная линия 40"/>
          <p:cNvCxnSpPr>
            <a:cxnSpLocks/>
          </p:cNvCxnSpPr>
          <p:nvPr/>
        </p:nvCxnSpPr>
        <p:spPr>
          <a:xfrm>
            <a:off x="3676022" y="2319171"/>
            <a:ext cx="0" cy="68079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68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634430" y="1549954"/>
            <a:ext cx="5131939" cy="267010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9" dirty="0"/>
          </a:p>
        </p:txBody>
      </p:sp>
      <p:sp>
        <p:nvSpPr>
          <p:cNvPr id="112645" name="Rectangle 125"/>
          <p:cNvSpPr>
            <a:spLocks noChangeArrowheads="1"/>
          </p:cNvSpPr>
          <p:nvPr/>
        </p:nvSpPr>
        <p:spPr bwMode="auto">
          <a:xfrm>
            <a:off x="136830" y="-101173"/>
            <a:ext cx="175871" cy="359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788" tIns="43894" rIns="87788" bIns="43894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759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25"/>
          <p:cNvSpPr>
            <a:spLocks noChangeArrowheads="1"/>
          </p:cNvSpPr>
          <p:nvPr/>
        </p:nvSpPr>
        <p:spPr bwMode="auto">
          <a:xfrm>
            <a:off x="136830" y="-101173"/>
            <a:ext cx="175871" cy="359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788" tIns="43894" rIns="87788" bIns="43894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759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125"/>
          <p:cNvSpPr>
            <a:spLocks noChangeArrowheads="1"/>
          </p:cNvSpPr>
          <p:nvPr/>
        </p:nvSpPr>
        <p:spPr bwMode="auto">
          <a:xfrm>
            <a:off x="136830" y="-101173"/>
            <a:ext cx="175871" cy="359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788" tIns="43894" rIns="87788" bIns="43894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759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4280-A1A0-4D10-9FE9-AF7A97B0A5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04754" y="1221441"/>
            <a:ext cx="2650185" cy="3337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323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59" b="1" dirty="0">
                <a:solidFill>
                  <a:srgbClr val="9C674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SWOT-</a:t>
            </a:r>
            <a:r>
              <a:rPr lang="ru-RU" sz="1759" b="1" dirty="0">
                <a:solidFill>
                  <a:srgbClr val="9C674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анализ проекта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835969" y="1634803"/>
            <a:ext cx="2322686" cy="330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63" b="1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СИЛЬНЫЕ СТОРОНЫ</a:t>
            </a:r>
            <a:endParaRPr lang="en-US" sz="1563" b="1" dirty="0">
              <a:solidFill>
                <a:schemeClr val="bg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88" y="1558969"/>
            <a:ext cx="548912" cy="5717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Прямоугольник 16"/>
          <p:cNvSpPr/>
          <p:nvPr/>
        </p:nvSpPr>
        <p:spPr>
          <a:xfrm>
            <a:off x="5864981" y="1541350"/>
            <a:ext cx="5018319" cy="2670103"/>
          </a:xfrm>
          <a:prstGeom prst="rect">
            <a:avLst/>
          </a:prstGeom>
          <a:solidFill>
            <a:srgbClr val="802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9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946567" y="1685925"/>
            <a:ext cx="2173595" cy="330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63" b="1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СЛАБЫЕ СТОРОНЫ</a:t>
            </a:r>
            <a:endParaRPr lang="en-US" sz="1563" b="1" dirty="0">
              <a:solidFill>
                <a:schemeClr val="bg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981" y="1594958"/>
            <a:ext cx="799224" cy="741202"/>
          </a:xfrm>
          <a:prstGeom prst="rect">
            <a:avLst/>
          </a:prstGeom>
        </p:spPr>
      </p:pic>
      <p:sp>
        <p:nvSpPr>
          <p:cNvPr id="31" name="Прямоугольник 30"/>
          <p:cNvSpPr/>
          <p:nvPr/>
        </p:nvSpPr>
        <p:spPr>
          <a:xfrm>
            <a:off x="634430" y="4262620"/>
            <a:ext cx="5131939" cy="2441749"/>
          </a:xfrm>
          <a:prstGeom prst="rect">
            <a:avLst/>
          </a:prstGeom>
          <a:solidFill>
            <a:srgbClr val="9C67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9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092023" y="4328377"/>
            <a:ext cx="1810577" cy="330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63" b="1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ВОЗМОЖНОСТИ</a:t>
            </a:r>
            <a:endParaRPr lang="en-US" sz="1563" b="1" dirty="0">
              <a:solidFill>
                <a:schemeClr val="bg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64981" y="4262620"/>
            <a:ext cx="5033169" cy="2441749"/>
          </a:xfrm>
          <a:prstGeom prst="rect">
            <a:avLst/>
          </a:prstGeom>
          <a:solidFill>
            <a:srgbClr val="8A8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9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7596609" y="4484741"/>
            <a:ext cx="1028164" cy="330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63" b="1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УГРОЗЫ</a:t>
            </a:r>
            <a:endParaRPr lang="en-US" sz="1563" b="1" dirty="0">
              <a:solidFill>
                <a:schemeClr val="bg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02" y="4326212"/>
            <a:ext cx="586583" cy="507445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667" y="4343406"/>
            <a:ext cx="713775" cy="601975"/>
          </a:xfrm>
          <a:prstGeom prst="rect">
            <a:avLst/>
          </a:prstGeom>
        </p:spPr>
      </p:pic>
      <p:pic>
        <p:nvPicPr>
          <p:cNvPr id="25" name="Picture 2" descr="C:\Users\Владелец\Desktop\logo-msp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3802" y="362486"/>
            <a:ext cx="1956107" cy="681517"/>
          </a:xfrm>
          <a:prstGeom prst="rect">
            <a:avLst/>
          </a:prstGeom>
          <a:solidFill>
            <a:schemeClr val="bg1"/>
          </a:solidFill>
          <a:extLst/>
        </p:spPr>
      </p:pic>
      <p:sp>
        <p:nvSpPr>
          <p:cNvPr id="26" name="object 9">
            <a:extLst>
              <a:ext uri="{FF2B5EF4-FFF2-40B4-BE49-F238E27FC236}">
                <a16:creationId xmlns:a16="http://schemas.microsoft.com/office/drawing/2014/main" xmlns="" id="{EDCA73D3-B5AA-4D0D-99AC-887DA9C65A0E}"/>
              </a:ext>
            </a:extLst>
          </p:cNvPr>
          <p:cNvSpPr txBox="1"/>
          <p:nvPr/>
        </p:nvSpPr>
        <p:spPr>
          <a:xfrm>
            <a:off x="1042574" y="423088"/>
            <a:ext cx="85702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08" marR="6205" algn="just">
              <a:lnSpc>
                <a:spcPts val="2150"/>
              </a:lnSpc>
            </a:pPr>
            <a:r>
              <a:rPr lang="ru-RU" sz="1759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Наименование организации</a:t>
            </a:r>
            <a:endParaRPr lang="ru-RU" sz="1759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33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3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357" y="397701"/>
            <a:ext cx="1734666" cy="6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860034" y="6370886"/>
            <a:ext cx="2708346" cy="355807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6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B928DEDF-38B6-4AFB-B8B5-6DA0BBD951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604" y="2581988"/>
            <a:ext cx="820156" cy="74309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D2292BA3-DC4E-4F8B-85C1-6CC95DAF30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022" y="4629929"/>
            <a:ext cx="723713" cy="61165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A451B182-9915-4E7B-878F-80F76C49A42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577" y="2358654"/>
            <a:ext cx="792250" cy="75527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541CDDA-44BB-44EF-ACCF-5622688EEBDE}"/>
              </a:ext>
            </a:extLst>
          </p:cNvPr>
          <p:cNvSpPr txBox="1"/>
          <p:nvPr/>
        </p:nvSpPr>
        <p:spPr>
          <a:xfrm>
            <a:off x="539825" y="1701721"/>
            <a:ext cx="1075404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Анализ рынка сбыта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/>
          </a:p>
          <a:p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Покупатели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готовой продукции</a:t>
            </a:r>
          </a:p>
          <a:p>
            <a:pPr marL="285750" indent="-285750">
              <a:buFontTx/>
              <a:buChar char="-"/>
            </a:pPr>
            <a:endParaRPr lang="ru-RU" sz="1400" dirty="0" smtClean="0"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xmlns="" id="{EDCA73D3-B5AA-4D0D-99AC-887DA9C65A0E}"/>
              </a:ext>
            </a:extLst>
          </p:cNvPr>
          <p:cNvSpPr txBox="1"/>
          <p:nvPr/>
        </p:nvSpPr>
        <p:spPr>
          <a:xfrm>
            <a:off x="1042574" y="423088"/>
            <a:ext cx="85702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08" marR="6205" algn="just">
              <a:lnSpc>
                <a:spcPts val="2150"/>
              </a:lnSpc>
            </a:pPr>
            <a:r>
              <a:rPr lang="ru-RU" sz="1759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Наименование организации</a:t>
            </a:r>
            <a:endParaRPr lang="ru-RU" sz="1759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007441"/>
      </p:ext>
    </p:extLst>
  </p:cSld>
  <p:clrMapOvr>
    <a:masterClrMapping/>
  </p:clrMapOvr>
</p:sld>
</file>

<file path=ppt/theme/theme1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6448</TotalTime>
  <Words>99</Words>
  <Application>Microsoft Office PowerPoint</Application>
  <PresentationFormat>Произвольный</PresentationFormat>
  <Paragraphs>66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Tahoma</vt:lpstr>
      <vt:lpstr>4_Тема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Шварц Даниил Сергеевич</dc:creator>
  <cp:lastModifiedBy>Шатрова Елизавета Игоревна</cp:lastModifiedBy>
  <cp:revision>935</cp:revision>
  <cp:lastPrinted>2018-06-20T08:40:44Z</cp:lastPrinted>
  <dcterms:created xsi:type="dcterms:W3CDTF">2017-11-23T05:54:06Z</dcterms:created>
  <dcterms:modified xsi:type="dcterms:W3CDTF">2019-04-05T10:51:54Z</dcterms:modified>
</cp:coreProperties>
</file>